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4.png"/><Relationship Id="rId6" Type="http://schemas.openxmlformats.org/officeDocument/2006/relationships/image" Target="../media/image-8-4.png"/><Relationship Id="rId7" Type="http://schemas.openxmlformats.org/officeDocument/2006/relationships/image" Target="../media/image-8-4.png"/><Relationship Id="rId8" Type="http://schemas.openxmlformats.org/officeDocument/2006/relationships/image" Target="../media/image-8-4.png"/><Relationship Id="rId9" Type="http://schemas.openxmlformats.org/officeDocument/2006/relationships/image" Target="../media/image-8-4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74ac703dc03119e5c9923e6ac7ed950c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1143000"/>
            <a:ext cx="2476195" cy="590702"/>
          </a:xfrm>
          <a:prstGeom prst="rect">
            <a:avLst/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gen-dedup-ffc27b57e1ce8c4f2486be6f3fbe6d36.png">    </p:cNvPr>
          <p:cNvPicPr>
            <a:picLocks noChangeAspect="1"/>
          </p:cNvPicPr>
          <p:nvPr/>
        </p:nvPicPr>
        <p:blipFill>
          <a:blip r:embed="rId2"/>
          <a:srcRect l="0" r="0" t="-5" b="-5"/>
          <a:stretch/>
        </p:blipFill>
        <p:spPr>
          <a:xfrm>
            <a:off x="13144500" y="5905195"/>
            <a:ext cx="4000500" cy="3238805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333195" y="1143000"/>
            <a:ext cx="2477110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297" kern="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WORKSHOP / 2H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14287500" y="1238098"/>
            <a:ext cx="26673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spc="83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ver. 1.0 · 왕초보 코스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1333195" y="2857500"/>
            <a:ext cx="15621610" cy="510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700" spc="-255" kern="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코딩,</a:t>
            </a:r>
            <a:pPr algn="l" indent="0" marL="0">
              <a:buNone/>
            </a:pPr>
            <a:endParaRPr lang="en-US" sz="12700" dirty="0"/>
          </a:p>
          <a:p>
            <a:pPr algn="l" indent="0" marL="0">
              <a:buNone/>
            </a:pPr>
            <a:r>
              <a:rPr lang="en-US" sz="12700" spc="-255" kern="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오늘 처음 해봐도</a:t>
            </a:r>
            <a:pPr algn="l" indent="0" marL="0">
              <a:buNone/>
            </a:pPr>
            <a:endParaRPr lang="en-US" sz="12700" dirty="0"/>
          </a:p>
          <a:p>
            <a:pPr algn="l" indent="0" marL="0">
              <a:buNone/>
            </a:pPr>
            <a:r>
              <a:rPr lang="en-US" sz="12700" spc="-255" kern="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괜찮아요. </a:t>
            </a:r>
            <a:endParaRPr lang="en-US" sz="12700" dirty="0"/>
          </a:p>
        </p:txBody>
      </p:sp>
      <p:sp>
        <p:nvSpPr>
          <p:cNvPr id="10" name="Text 6"/>
          <p:cNvSpPr txBox="1"/>
          <p:nvPr/>
        </p:nvSpPr>
        <p:spPr>
          <a:xfrm>
            <a:off x="1371600" y="8287207"/>
            <a:ext cx="11430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5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HTML · CSS · JavaScript 그리고 Cloudflare Pages 배포까지</a:t>
            </a:r>
            <a:pPr algn="l" indent="0" marL="0">
              <a:buNone/>
            </a:pPr>
            <a:endParaRPr lang="en-US" sz="2500" dirty="0"/>
          </a:p>
          <a:p>
            <a:pPr algn="l" indent="0" marL="0">
              <a:buNone/>
            </a:pPr>
            <a:r>
              <a:rPr lang="en-US" sz="25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2시간</a:t>
            </a:r>
            <a:pPr algn="l" indent="0" marL="0">
              <a:buNone/>
            </a:pPr>
            <a:r>
              <a:rPr lang="en-US" sz="25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안에 내 자기소개 페이지가 인터넷에 올라갑니다. </a:t>
            </a:r>
            <a:endParaRPr lang="en-US" sz="2500" dirty="0"/>
          </a:p>
        </p:txBody>
      </p:sp>
      <p:sp>
        <p:nvSpPr>
          <p:cNvPr id="11" name="Text 7"/>
          <p:cNvSpPr txBox="1"/>
          <p:nvPr/>
        </p:nvSpPr>
        <p:spPr>
          <a:xfrm>
            <a:off x="13411505" y="6152998"/>
            <a:ext cx="362011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spc="68" kern="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index.html</a:t>
            </a:r>
            <a:endParaRPr lang="en-US" sz="1300" dirty="0"/>
          </a:p>
        </p:txBody>
      </p:sp>
      <p:sp>
        <p:nvSpPr>
          <p:cNvPr id="12" name="Text 8"/>
          <p:cNvSpPr txBox="1"/>
          <p:nvPr/>
        </p:nvSpPr>
        <p:spPr>
          <a:xfrm>
            <a:off x="13411505" y="6515100"/>
            <a:ext cx="3620110" cy="2667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&lt;h1&gt;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안녕하세요</a:t>
            </a:r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&lt;/h1&gt;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저는 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홍길동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입니다</a:t>
            </a:r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&lt;/p&gt;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&lt;button&gt;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👋</a:t>
            </a:r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&lt;/button&gt;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1333195" y="9430207"/>
            <a:ext cx="85725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2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─── 코드 에디터 처음 · 인터넷 배포 처음 · 그래도 OK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476902"/>
            <a:ext cx="7429500" cy="4572000"/>
          </a:xfrm>
          <a:prstGeom prst="roundRect">
            <a:avLst>
              <a:gd name="adj" fmla="val 667"/>
            </a:avLst>
          </a:prstGeom>
          <a:solidFill>
            <a:srgbClr val="FFFFFF"/>
          </a:solidFill>
          <a:ln w="38100">
            <a:solidFill>
              <a:srgbClr val="1F2330"/>
            </a:solidFill>
            <a:prstDash val="solid"/>
          </a:ln>
        </p:spPr>
      </p:sp>
      <p:pic>
        <p:nvPicPr>
          <p:cNvPr id="6" name="Image 1" descr="gen-dedup-bb5877602a9876c901dd3e4fb37a751a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9525305" y="4476902"/>
            <a:ext cx="7429500" cy="457200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1714500" y="5524805"/>
            <a:ext cx="1143000" cy="1143000"/>
          </a:xfrm>
          <a:prstGeom prst="rect">
            <a:avLst/>
          </a:prstGeom>
          <a:solidFill>
            <a:srgbClr val="D9D1B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12191695" y="4858207"/>
            <a:ext cx="1524305" cy="1524305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287000" y="8001000"/>
            <a:ext cx="1238098" cy="437998"/>
          </a:xfrm>
          <a:prstGeom prst="roundRect">
            <a:avLst>
              <a:gd name="adj" fmla="val 208768"/>
            </a:avLst>
          </a:prstGeom>
          <a:solidFill>
            <a:srgbClr val="FBEFC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1716207" y="8001000"/>
            <a:ext cx="1429207" cy="437998"/>
          </a:xfrm>
          <a:prstGeom prst="roundRect">
            <a:avLst>
              <a:gd name="adj" fmla="val 208768"/>
            </a:avLst>
          </a:prstGeom>
          <a:solidFill>
            <a:srgbClr val="DCEF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13334695" y="8001000"/>
            <a:ext cx="1238098" cy="437998"/>
          </a:xfrm>
          <a:prstGeom prst="roundRect">
            <a:avLst>
              <a:gd name="adj" fmla="val 208768"/>
            </a:avLst>
          </a:prstGeom>
          <a:solidFill>
            <a:srgbClr val="FCE2D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12191695" y="8572500"/>
            <a:ext cx="2095805" cy="381305"/>
          </a:xfrm>
          <a:prstGeom prst="roundRect">
            <a:avLst>
              <a:gd name="adj" fmla="val 239808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9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CSS — 페이지 꾸미기</a:t>
            </a:r>
            <a:endParaRPr lang="en-US" sz="1600" dirty="0"/>
          </a:p>
        </p:txBody>
      </p:sp>
      <p:sp>
        <p:nvSpPr>
          <p:cNvPr id="14" name="Text 10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10 / 26</a:t>
            </a:r>
            <a:endParaRPr lang="en-US" sz="1600" dirty="0"/>
          </a:p>
        </p:txBody>
      </p:sp>
      <p:sp>
        <p:nvSpPr>
          <p:cNvPr id="15" name="Text 11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“이렇게 보이게 해줘”</a:t>
            </a:r>
            <a:endParaRPr lang="en-US" sz="6600" dirty="0"/>
          </a:p>
        </p:txBody>
      </p:sp>
      <p:sp>
        <p:nvSpPr>
          <p:cNvPr id="16" name="Text 12"/>
          <p:cNvSpPr txBox="1"/>
          <p:nvPr/>
        </p:nvSpPr>
        <p:spPr>
          <a:xfrm>
            <a:off x="1333195" y="3238805"/>
            <a:ext cx="156216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HTML이 “뭐가 있나”라면, CSS는 “어떻게 보이나”예요.</a:t>
            </a:r>
            <a:endParaRPr lang="en-US" sz="2200" dirty="0"/>
          </a:p>
        </p:txBody>
      </p:sp>
      <p:sp>
        <p:nvSpPr>
          <p:cNvPr id="17" name="Text 13"/>
          <p:cNvSpPr txBox="1"/>
          <p:nvPr/>
        </p:nvSpPr>
        <p:spPr>
          <a:xfrm>
            <a:off x="1333195" y="4095598"/>
            <a:ext cx="74295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BEFORE — HTML만</a:t>
            </a:r>
            <a:endParaRPr lang="en-US" sz="1600" dirty="0"/>
          </a:p>
        </p:txBody>
      </p:sp>
      <p:sp>
        <p:nvSpPr>
          <p:cNvPr id="18" name="Text 14"/>
          <p:cNvSpPr txBox="1"/>
          <p:nvPr/>
        </p:nvSpPr>
        <p:spPr>
          <a:xfrm>
            <a:off x="1714500" y="4858207"/>
            <a:ext cx="666780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안녕하세요, 홍길동입니다</a:t>
            </a:r>
            <a:endParaRPr lang="en-US" sz="2800" dirty="0"/>
          </a:p>
        </p:txBody>
      </p:sp>
      <p:sp>
        <p:nvSpPr>
          <p:cNvPr id="19" name="Text 15"/>
          <p:cNvSpPr txBox="1"/>
          <p:nvPr/>
        </p:nvSpPr>
        <p:spPr>
          <a:xfrm>
            <a:off x="1714500" y="6858000"/>
            <a:ext cx="66678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저는 코딩을 배우고 있는 학생이에요.</a:t>
            </a:r>
            <a:endParaRPr lang="en-US" sz="1600" dirty="0"/>
          </a:p>
        </p:txBody>
      </p:sp>
      <p:sp>
        <p:nvSpPr>
          <p:cNvPr id="20" name="Text 16"/>
          <p:cNvSpPr txBox="1"/>
          <p:nvPr/>
        </p:nvSpPr>
        <p:spPr>
          <a:xfrm>
            <a:off x="1714500" y="7429500"/>
            <a:ext cx="66678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좋아하는 것</a:t>
            </a:r>
            <a:endParaRPr lang="en-US" sz="1800" dirty="0"/>
          </a:p>
        </p:txBody>
      </p:sp>
      <p:sp>
        <p:nvSpPr>
          <p:cNvPr id="21" name="Text 17"/>
          <p:cNvSpPr txBox="1"/>
          <p:nvPr/>
        </p:nvSpPr>
        <p:spPr>
          <a:xfrm>
            <a:off x="2095805" y="7810805"/>
            <a:ext cx="62865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• 커피 • 고양이 • 여행</a:t>
            </a:r>
            <a:endParaRPr lang="en-US" sz="1600" dirty="0"/>
          </a:p>
        </p:txBody>
      </p:sp>
      <p:sp>
        <p:nvSpPr>
          <p:cNvPr id="22" name="Text 18"/>
          <p:cNvSpPr txBox="1"/>
          <p:nvPr/>
        </p:nvSpPr>
        <p:spPr>
          <a:xfrm>
            <a:off x="1714500" y="8572500"/>
            <a:ext cx="571500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EE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내 깃허브</a:t>
            </a:r>
            <a:endParaRPr lang="en-US" sz="1600" dirty="0"/>
          </a:p>
        </p:txBody>
      </p:sp>
      <p:sp>
        <p:nvSpPr>
          <p:cNvPr id="23" name="Text 19"/>
          <p:cNvSpPr txBox="1"/>
          <p:nvPr/>
        </p:nvSpPr>
        <p:spPr>
          <a:xfrm>
            <a:off x="9525305" y="4095598"/>
            <a:ext cx="74295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AFTER — CSS 적용</a:t>
            </a:r>
            <a:endParaRPr lang="en-US" sz="1600" dirty="0"/>
          </a:p>
        </p:txBody>
      </p:sp>
      <p:sp>
        <p:nvSpPr>
          <p:cNvPr id="24" name="Text 20"/>
          <p:cNvSpPr txBox="1"/>
          <p:nvPr/>
        </p:nvSpPr>
        <p:spPr>
          <a:xfrm>
            <a:off x="12191695" y="4858207"/>
            <a:ext cx="1524305" cy="1524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👋</a:t>
            </a:r>
            <a:endParaRPr lang="en-US" sz="6000" dirty="0"/>
          </a:p>
        </p:txBody>
      </p:sp>
      <p:sp>
        <p:nvSpPr>
          <p:cNvPr id="25" name="Text 21"/>
          <p:cNvSpPr txBox="1"/>
          <p:nvPr/>
        </p:nvSpPr>
        <p:spPr>
          <a:xfrm>
            <a:off x="9905695" y="6667805"/>
            <a:ext cx="66678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안녕하세요, 홍길동입니다</a:t>
            </a:r>
            <a:endParaRPr lang="en-US" sz="3100" dirty="0"/>
          </a:p>
        </p:txBody>
      </p:sp>
      <p:sp>
        <p:nvSpPr>
          <p:cNvPr id="26" name="Text 22"/>
          <p:cNvSpPr txBox="1"/>
          <p:nvPr/>
        </p:nvSpPr>
        <p:spPr>
          <a:xfrm>
            <a:off x="9905695" y="7334402"/>
            <a:ext cx="66678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저는 코딩을 배우고 있는 학생이에요.</a:t>
            </a:r>
            <a:endParaRPr lang="en-US" sz="1600" dirty="0"/>
          </a:p>
        </p:txBody>
      </p:sp>
      <p:sp>
        <p:nvSpPr>
          <p:cNvPr id="27" name="Text 23"/>
          <p:cNvSpPr txBox="1"/>
          <p:nvPr/>
        </p:nvSpPr>
        <p:spPr>
          <a:xfrm>
            <a:off x="10287000" y="8001000"/>
            <a:ext cx="12390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B885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☕ 커피</a:t>
            </a:r>
            <a:endParaRPr lang="en-US" sz="1500" dirty="0"/>
          </a:p>
        </p:txBody>
      </p:sp>
      <p:sp>
        <p:nvSpPr>
          <p:cNvPr id="28" name="Text 24"/>
          <p:cNvSpPr txBox="1"/>
          <p:nvPr/>
        </p:nvSpPr>
        <p:spPr>
          <a:xfrm>
            <a:off x="11716207" y="8001000"/>
            <a:ext cx="14292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🐱 고양이</a:t>
            </a:r>
            <a:endParaRPr lang="en-US" sz="1500" dirty="0"/>
          </a:p>
        </p:txBody>
      </p:sp>
      <p:sp>
        <p:nvSpPr>
          <p:cNvPr id="29" name="Text 25"/>
          <p:cNvSpPr txBox="1"/>
          <p:nvPr/>
        </p:nvSpPr>
        <p:spPr>
          <a:xfrm>
            <a:off x="13334695" y="8001000"/>
            <a:ext cx="12390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25A4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✈️ 여행</a:t>
            </a:r>
            <a:endParaRPr lang="en-US" sz="1500" dirty="0"/>
          </a:p>
        </p:txBody>
      </p:sp>
      <p:sp>
        <p:nvSpPr>
          <p:cNvPr id="30" name="Text 26"/>
          <p:cNvSpPr txBox="1"/>
          <p:nvPr/>
        </p:nvSpPr>
        <p:spPr>
          <a:xfrm>
            <a:off x="12191695" y="8572500"/>
            <a:ext cx="20958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→ 내 깃허브</a:t>
            </a:r>
            <a:endParaRPr lang="en-US" sz="1300" dirty="0"/>
          </a:p>
        </p:txBody>
      </p:sp>
      <p:sp>
        <p:nvSpPr>
          <p:cNvPr id="31" name="Text 27"/>
          <p:cNvSpPr txBox="1"/>
          <p:nvPr/>
        </p:nvSpPr>
        <p:spPr>
          <a:xfrm>
            <a:off x="8762695" y="6476695"/>
            <a:ext cx="7626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→</a:t>
            </a:r>
            <a:endParaRPr lang="en-US" sz="3600" dirty="0"/>
          </a:p>
        </p:txBody>
      </p:sp>
      <p:sp>
        <p:nvSpPr>
          <p:cNvPr id="32" name="Text 28"/>
          <p:cNvSpPr txBox="1"/>
          <p:nvPr/>
        </p:nvSpPr>
        <p:spPr>
          <a:xfrm>
            <a:off x="1333195" y="9430207"/>
            <a:ext cx="15621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165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─── 내용은 똑같아요. CSS 한 줄로 인상이 완전히 달라집니다.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3429000"/>
            <a:ext cx="15620695" cy="3238805"/>
          </a:xfrm>
          <a:prstGeom prst="roundRect">
            <a:avLst>
              <a:gd name="adj" fmla="val 1993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333195" y="7715707"/>
            <a:ext cx="7524598" cy="1904695"/>
          </a:xfrm>
          <a:prstGeom prst="roundRect">
            <a:avLst>
              <a:gd name="adj" fmla="val 2880"/>
            </a:avLst>
          </a:prstGeom>
          <a:solidFill>
            <a:srgbClr val="FBF7EE"/>
          </a:solidFill>
          <a:ln/>
        </p:spPr>
      </p:sp>
      <p:sp>
        <p:nvSpPr>
          <p:cNvPr id="7" name="Shape 4"/>
          <p:cNvSpPr/>
          <p:nvPr/>
        </p:nvSpPr>
        <p:spPr>
          <a:xfrm>
            <a:off x="1333195" y="7715707"/>
            <a:ext cx="75895" cy="1904695"/>
          </a:xfrm>
          <a:prstGeom prst="roundRect">
            <a:avLst>
              <a:gd name="adj" fmla="val 72289"/>
            </a:avLst>
          </a:prstGeom>
          <a:solidFill>
            <a:srgbClr val="1F8F73"/>
          </a:solidFill>
          <a:ln w="12700">
            <a:solidFill>
              <a:srgbClr val="1F8F73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430207" y="7715707"/>
            <a:ext cx="7524598" cy="1904695"/>
          </a:xfrm>
          <a:prstGeom prst="roundRect">
            <a:avLst>
              <a:gd name="adj" fmla="val 2880"/>
            </a:avLst>
          </a:prstGeom>
          <a:solidFill>
            <a:srgbClr val="FBF7EE"/>
          </a:solidFill>
          <a:ln/>
        </p:spPr>
      </p:sp>
      <p:sp>
        <p:nvSpPr>
          <p:cNvPr id="9" name="Shape 6"/>
          <p:cNvSpPr/>
          <p:nvPr/>
        </p:nvSpPr>
        <p:spPr>
          <a:xfrm>
            <a:off x="9430207" y="7715707"/>
            <a:ext cx="75895" cy="1904695"/>
          </a:xfrm>
          <a:prstGeom prst="roundRect">
            <a:avLst>
              <a:gd name="adj" fmla="val 72289"/>
            </a:avLst>
          </a:prstGeom>
          <a:solidFill>
            <a:srgbClr val="D9D1BF"/>
          </a:solidFill>
          <a:ln w="12700">
            <a:solidFill>
              <a:srgbClr val="D9D1BF">
                <a:alpha val="0"/>
              </a:srgbClr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CSS — 문법 기본</a:t>
            </a:r>
            <a:endParaRPr lang="en-US" sz="1600" dirty="0"/>
          </a:p>
        </p:txBody>
      </p:sp>
      <p:sp>
        <p:nvSpPr>
          <p:cNvPr id="11" name="Text 8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11 / 26</a:t>
            </a:r>
            <a:endParaRPr lang="en-US" sz="1600" dirty="0"/>
          </a:p>
        </p:txBody>
      </p:sp>
      <p:sp>
        <p:nvSpPr>
          <p:cNvPr id="12" name="Text 9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CSS 한 줄 = “누가” + “어떻게”</a:t>
            </a:r>
            <a:endParaRPr lang="en-US" sz="6600" dirty="0"/>
          </a:p>
        </p:txBody>
      </p:sp>
      <p:sp>
        <p:nvSpPr>
          <p:cNvPr id="13" name="Text 10"/>
          <p:cNvSpPr txBox="1"/>
          <p:nvPr/>
        </p:nvSpPr>
        <p:spPr>
          <a:xfrm>
            <a:off x="5943600" y="3972154"/>
            <a:ext cx="9144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h1</a:t>
            </a:r>
            <a:endParaRPr lang="en-US" sz="6000" dirty="0"/>
          </a:p>
        </p:txBody>
      </p:sp>
      <p:sp>
        <p:nvSpPr>
          <p:cNvPr id="14" name="Text 11"/>
          <p:cNvSpPr txBox="1"/>
          <p:nvPr/>
        </p:nvSpPr>
        <p:spPr>
          <a:xfrm>
            <a:off x="6858000" y="3972154"/>
            <a:ext cx="4572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{</a:t>
            </a:r>
            <a:endParaRPr lang="en-US" sz="6000" dirty="0"/>
          </a:p>
        </p:txBody>
      </p:sp>
      <p:sp>
        <p:nvSpPr>
          <p:cNvPr id="15" name="Text 12"/>
          <p:cNvSpPr txBox="1"/>
          <p:nvPr/>
        </p:nvSpPr>
        <p:spPr>
          <a:xfrm>
            <a:off x="7315200" y="3972154"/>
            <a:ext cx="22860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color</a:t>
            </a:r>
            <a:endParaRPr lang="en-US" sz="6000" dirty="0"/>
          </a:p>
        </p:txBody>
      </p:sp>
      <p:sp>
        <p:nvSpPr>
          <p:cNvPr id="16" name="Text 13"/>
          <p:cNvSpPr txBox="1"/>
          <p:nvPr/>
        </p:nvSpPr>
        <p:spPr>
          <a:xfrm>
            <a:off x="9601200" y="3972154"/>
            <a:ext cx="4572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</a:t>
            </a:r>
            <a:endParaRPr lang="en-US" sz="6000" dirty="0"/>
          </a:p>
        </p:txBody>
      </p:sp>
      <p:sp>
        <p:nvSpPr>
          <p:cNvPr id="17" name="Text 14"/>
          <p:cNvSpPr txBox="1"/>
          <p:nvPr/>
        </p:nvSpPr>
        <p:spPr>
          <a:xfrm>
            <a:off x="10058400" y="3972154"/>
            <a:ext cx="13716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red</a:t>
            </a:r>
            <a:endParaRPr lang="en-US" sz="6000" dirty="0"/>
          </a:p>
        </p:txBody>
      </p:sp>
      <p:sp>
        <p:nvSpPr>
          <p:cNvPr id="18" name="Text 15"/>
          <p:cNvSpPr txBox="1"/>
          <p:nvPr/>
        </p:nvSpPr>
        <p:spPr>
          <a:xfrm>
            <a:off x="11430000" y="3972154"/>
            <a:ext cx="4572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;</a:t>
            </a:r>
            <a:endParaRPr lang="en-US" sz="6000" dirty="0"/>
          </a:p>
        </p:txBody>
      </p:sp>
      <p:sp>
        <p:nvSpPr>
          <p:cNvPr id="19" name="Text 16"/>
          <p:cNvSpPr txBox="1"/>
          <p:nvPr/>
        </p:nvSpPr>
        <p:spPr>
          <a:xfrm>
            <a:off x="11887200" y="3972154"/>
            <a:ext cx="4572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}</a:t>
            </a:r>
            <a:endParaRPr lang="en-US" sz="6000" dirty="0"/>
          </a:p>
        </p:txBody>
      </p:sp>
      <p:sp>
        <p:nvSpPr>
          <p:cNvPr id="20" name="Text 17"/>
          <p:cNvSpPr txBox="1"/>
          <p:nvPr/>
        </p:nvSpPr>
        <p:spPr>
          <a:xfrm>
            <a:off x="2857500" y="5333695"/>
            <a:ext cx="1905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E25A4C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↑</a:t>
            </a:r>
            <a:pPr algn="ctr" indent="0" marL="0">
              <a:buNone/>
            </a:pPr>
            <a:endParaRPr lang="en-US" sz="1900" dirty="0"/>
          </a:p>
          <a:p>
            <a:pPr algn="ctr" indent="0" marL="0">
              <a:buNone/>
            </a:pPr>
            <a:r>
              <a:rPr lang="en-US" sz="1900" b="1" dirty="0">
                <a:solidFill>
                  <a:srgbClr val="E25A4C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선택자</a:t>
            </a:r>
            <a:pPr algn="ctr" indent="0" marL="0">
              <a:buNone/>
            </a:pPr>
            <a:endParaRPr lang="en-US" sz="19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"누구를?"</a:t>
            </a:r>
            <a:endParaRPr lang="en-US" sz="1900" dirty="0"/>
          </a:p>
        </p:txBody>
      </p:sp>
      <p:sp>
        <p:nvSpPr>
          <p:cNvPr id="21" name="Text 18"/>
          <p:cNvSpPr txBox="1"/>
          <p:nvPr/>
        </p:nvSpPr>
        <p:spPr>
          <a:xfrm>
            <a:off x="6476695" y="5333695"/>
            <a:ext cx="228600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↑</a:t>
            </a:r>
            <a:pPr algn="ctr" indent="0" marL="0">
              <a:buNone/>
            </a:pPr>
            <a:endParaRPr lang="en-US" sz="1900" dirty="0"/>
          </a:p>
          <a:p>
            <a:pPr algn="ctr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속성</a:t>
            </a:r>
            <a:pPr algn="ctr" indent="0" marL="0">
              <a:buNone/>
            </a:pPr>
            <a:endParaRPr lang="en-US" sz="19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"무엇을?"</a:t>
            </a:r>
            <a:endParaRPr lang="en-US" sz="1900" dirty="0"/>
          </a:p>
        </p:txBody>
      </p:sp>
      <p:sp>
        <p:nvSpPr>
          <p:cNvPr id="22" name="Text 19"/>
          <p:cNvSpPr txBox="1"/>
          <p:nvPr/>
        </p:nvSpPr>
        <p:spPr>
          <a:xfrm>
            <a:off x="9715500" y="5333695"/>
            <a:ext cx="228600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B8851A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↑</a:t>
            </a:r>
            <a:pPr algn="ctr" indent="0" marL="0">
              <a:buNone/>
            </a:pPr>
            <a:endParaRPr lang="en-US" sz="1900" dirty="0"/>
          </a:p>
          <a:p>
            <a:pPr algn="ctr" indent="0" marL="0">
              <a:buNone/>
            </a:pPr>
            <a:r>
              <a:rPr lang="en-US" sz="1900" b="1" dirty="0">
                <a:solidFill>
                  <a:srgbClr val="B8851A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값</a:t>
            </a:r>
            <a:pPr algn="ctr" indent="0" marL="0">
              <a:buNone/>
            </a:pPr>
            <a:endParaRPr lang="en-US" sz="19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"어떻게?"</a:t>
            </a:r>
            <a:endParaRPr lang="en-US" sz="1900" dirty="0"/>
          </a:p>
        </p:txBody>
      </p:sp>
      <p:sp>
        <p:nvSpPr>
          <p:cNvPr id="23" name="Text 20"/>
          <p:cNvSpPr txBox="1"/>
          <p:nvPr/>
        </p:nvSpPr>
        <p:spPr>
          <a:xfrm>
            <a:off x="12763195" y="5715000"/>
            <a:ext cx="3810305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= “모든 &lt;h1&gt; 글자색을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빨갛게 해줘” </a:t>
            </a:r>
            <a:endParaRPr lang="en-US" sz="1800" dirty="0"/>
          </a:p>
        </p:txBody>
      </p:sp>
      <p:sp>
        <p:nvSpPr>
          <p:cNvPr id="24" name="Text 21"/>
          <p:cNvSpPr txBox="1"/>
          <p:nvPr/>
        </p:nvSpPr>
        <p:spPr>
          <a:xfrm>
            <a:off x="1333195" y="7144207"/>
            <a:ext cx="15621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어디에 적어요?</a:t>
            </a:r>
            <a:endParaRPr lang="en-US" sz="1600" dirty="0"/>
          </a:p>
        </p:txBody>
      </p:sp>
      <p:sp>
        <p:nvSpPr>
          <p:cNvPr id="25" name="Text 22"/>
          <p:cNvSpPr txBox="1"/>
          <p:nvPr/>
        </p:nvSpPr>
        <p:spPr>
          <a:xfrm>
            <a:off x="1714500" y="7905902"/>
            <a:ext cx="69540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A. </a:t>
            </a:r>
            <a:pPr algn="l" indent="0" marL="0">
              <a:buNone/>
            </a:pPr>
            <a:r>
              <a:rPr lang="en-US" sz="2400" b="1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&lt;style&gt;</a:t>
            </a:r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태그 안에 </a:t>
            </a:r>
            <a:endParaRPr lang="en-US" sz="2400" dirty="0"/>
          </a:p>
        </p:txBody>
      </p:sp>
      <p:sp>
        <p:nvSpPr>
          <p:cNvPr id="26" name="Text 23"/>
          <p:cNvSpPr txBox="1"/>
          <p:nvPr/>
        </p:nvSpPr>
        <p:spPr>
          <a:xfrm>
            <a:off x="1714500" y="8382305"/>
            <a:ext cx="6954012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&lt;head&gt; 안에 직접 작성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오늘은 </a:t>
            </a:r>
            <a:pPr algn="l" indent="0" marL="0">
              <a:buNone/>
            </a:pPr>
            <a:r>
              <a:rPr lang="en-US" sz="1600" b="1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이 방법으로 진행</a:t>
            </a:r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해요 ✅ </a:t>
            </a:r>
            <a:endParaRPr lang="en-US" sz="1600" dirty="0"/>
          </a:p>
        </p:txBody>
      </p:sp>
      <p:sp>
        <p:nvSpPr>
          <p:cNvPr id="27" name="Text 24"/>
          <p:cNvSpPr txBox="1"/>
          <p:nvPr/>
        </p:nvSpPr>
        <p:spPr>
          <a:xfrm>
            <a:off x="9810598" y="7905902"/>
            <a:ext cx="69540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5A5F6E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B. 별도 .css 파일</a:t>
            </a:r>
            <a:endParaRPr lang="en-US" sz="2400" dirty="0"/>
          </a:p>
        </p:txBody>
      </p:sp>
      <p:sp>
        <p:nvSpPr>
          <p:cNvPr id="28" name="Text 25"/>
          <p:cNvSpPr txBox="1"/>
          <p:nvPr/>
        </p:nvSpPr>
        <p:spPr>
          <a:xfrm>
            <a:off x="9810598" y="8382305"/>
            <a:ext cx="6954012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style.css 파일을 만들어 연결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실무에선 이 방식 — </a:t>
            </a:r>
            <a:pPr algn="l" indent="0" marL="0">
              <a:buNone/>
            </a:pPr>
            <a:r>
              <a:rPr lang="en-US" sz="1600" b="1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다음 단계!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095598"/>
            <a:ext cx="7429500" cy="4572000"/>
          </a:xfrm>
          <a:prstGeom prst="rect">
            <a:avLst/>
          </a:prstGeom>
          <a:solidFill>
            <a:srgbClr val="FCE2DC"/>
          </a:solidFill>
          <a:ln w="25400">
            <a:solidFill>
              <a:srgbClr val="E25A4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334195" y="4095598"/>
            <a:ext cx="7619695" cy="5333695"/>
          </a:xfrm>
          <a:prstGeom prst="roundRect">
            <a:avLst>
              <a:gd name="adj" fmla="val 490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904695" y="4667098"/>
            <a:ext cx="6286500" cy="3619195"/>
          </a:xfrm>
          <a:prstGeom prst="rect">
            <a:avLst/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2095805" y="5048402"/>
            <a:ext cx="5905195" cy="3047695"/>
          </a:xfrm>
          <a:prstGeom prst="rect">
            <a:avLst/>
          </a:prstGeom>
          <a:solidFill>
            <a:srgbClr val="FBEFC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667305" y="5524805"/>
            <a:ext cx="4762195" cy="2286000"/>
          </a:xfrm>
          <a:prstGeom prst="rect">
            <a:avLst/>
          </a:prstGeom>
          <a:solidFill>
            <a:srgbClr val="DCEF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7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CSS — 박스 모델 + 자주 쓰는 속성</a:t>
            </a:r>
            <a:endParaRPr lang="en-US" sz="1600" dirty="0"/>
          </a:p>
        </p:txBody>
      </p:sp>
      <p:sp>
        <p:nvSpPr>
          <p:cNvPr id="11" name="Text 8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12 / 26</a:t>
            </a:r>
            <a:endParaRPr lang="en-US" sz="1600" dirty="0"/>
          </a:p>
        </p:txBody>
      </p:sp>
      <p:sp>
        <p:nvSpPr>
          <p:cNvPr id="12" name="Text 9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모든 건 “네모(박스)”예요</a:t>
            </a:r>
            <a:endParaRPr lang="en-US" sz="6600" dirty="0"/>
          </a:p>
        </p:txBody>
      </p:sp>
      <p:sp>
        <p:nvSpPr>
          <p:cNvPr id="13" name="Text 10"/>
          <p:cNvSpPr txBox="1"/>
          <p:nvPr/>
        </p:nvSpPr>
        <p:spPr>
          <a:xfrm>
            <a:off x="1333195" y="3524098"/>
            <a:ext cx="74295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박스의 구조</a:t>
            </a:r>
            <a:endParaRPr lang="en-US" sz="1600" dirty="0"/>
          </a:p>
        </p:txBody>
      </p:sp>
      <p:sp>
        <p:nvSpPr>
          <p:cNvPr id="14" name="Text 11"/>
          <p:cNvSpPr txBox="1"/>
          <p:nvPr/>
        </p:nvSpPr>
        <p:spPr>
          <a:xfrm>
            <a:off x="1524305" y="4238244"/>
            <a:ext cx="70491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margin (바깥 여백)</a:t>
            </a:r>
            <a:endParaRPr lang="en-US" sz="1500" dirty="0"/>
          </a:p>
        </p:txBody>
      </p:sp>
      <p:sp>
        <p:nvSpPr>
          <p:cNvPr id="15" name="Text 12"/>
          <p:cNvSpPr txBox="1"/>
          <p:nvPr/>
        </p:nvSpPr>
        <p:spPr>
          <a:xfrm>
            <a:off x="2095805" y="4762195"/>
            <a:ext cx="59061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border (테두리)</a:t>
            </a:r>
            <a:endParaRPr lang="en-US" sz="1300" dirty="0"/>
          </a:p>
        </p:txBody>
      </p:sp>
      <p:sp>
        <p:nvSpPr>
          <p:cNvPr id="16" name="Text 13"/>
          <p:cNvSpPr txBox="1"/>
          <p:nvPr/>
        </p:nvSpPr>
        <p:spPr>
          <a:xfrm>
            <a:off x="2286000" y="5143500"/>
            <a:ext cx="5524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padding (안쪽 여백)</a:t>
            </a:r>
            <a:endParaRPr lang="en-US" sz="1300" dirty="0"/>
          </a:p>
        </p:txBody>
      </p:sp>
      <p:sp>
        <p:nvSpPr>
          <p:cNvPr id="17" name="Text 14"/>
          <p:cNvSpPr txBox="1"/>
          <p:nvPr/>
        </p:nvSpPr>
        <p:spPr>
          <a:xfrm>
            <a:off x="2667305" y="5524805"/>
            <a:ext cx="476311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dirty="0">
                <a:solidFill>
                  <a:srgbClr val="1F8F73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content</a:t>
            </a:r>
            <a:pPr algn="ctr" indent="0" marL="0">
              <a:buNone/>
            </a:pPr>
            <a:endParaRPr lang="en-US" sz="2800" dirty="0"/>
          </a:p>
          <a:p>
            <a:pPr algn="ctr" indent="0" marL="0">
              <a:buNone/>
            </a:pPr>
            <a:r>
              <a:rPr lang="en-US" sz="2800" dirty="0">
                <a:solidFill>
                  <a:srgbClr val="1F8F73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(내용) </a:t>
            </a:r>
            <a:endParaRPr lang="en-US" sz="2800" dirty="0"/>
          </a:p>
        </p:txBody>
      </p:sp>
      <p:sp>
        <p:nvSpPr>
          <p:cNvPr id="18" name="Text 15"/>
          <p:cNvSpPr txBox="1"/>
          <p:nvPr/>
        </p:nvSpPr>
        <p:spPr>
          <a:xfrm>
            <a:off x="9334195" y="3524098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오늘 쓸 속성 7개</a:t>
            </a:r>
            <a:endParaRPr lang="en-US" sz="1600" dirty="0"/>
          </a:p>
        </p:txBody>
      </p:sp>
      <p:sp>
        <p:nvSpPr>
          <p:cNvPr id="19" name="Text 16"/>
          <p:cNvSpPr txBox="1"/>
          <p:nvPr/>
        </p:nvSpPr>
        <p:spPr>
          <a:xfrm>
            <a:off x="9620402" y="4429354"/>
            <a:ext cx="63825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color</a:t>
            </a:r>
            <a:endParaRPr lang="en-US" sz="1600" dirty="0"/>
          </a:p>
        </p:txBody>
      </p:sp>
      <p:sp>
        <p:nvSpPr>
          <p:cNvPr id="20" name="Text 17"/>
          <p:cNvSpPr txBox="1"/>
          <p:nvPr/>
        </p:nvSpPr>
        <p:spPr>
          <a:xfrm>
            <a:off x="10248595" y="4429354"/>
            <a:ext cx="8860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navy;</a:t>
            </a:r>
            <a:endParaRPr lang="en-US" sz="1600" dirty="0"/>
          </a:p>
        </p:txBody>
      </p:sp>
      <p:sp>
        <p:nvSpPr>
          <p:cNvPr id="21" name="Text 18"/>
          <p:cNvSpPr txBox="1"/>
          <p:nvPr/>
        </p:nvSpPr>
        <p:spPr>
          <a:xfrm>
            <a:off x="11129162" y="4429354"/>
            <a:ext cx="13341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글자색 */</a:t>
            </a:r>
            <a:endParaRPr lang="en-US" sz="1600" dirty="0"/>
          </a:p>
        </p:txBody>
      </p:sp>
      <p:sp>
        <p:nvSpPr>
          <p:cNvPr id="22" name="Text 19"/>
          <p:cNvSpPr txBox="1"/>
          <p:nvPr/>
        </p:nvSpPr>
        <p:spPr>
          <a:xfrm>
            <a:off x="9620402" y="4817059"/>
            <a:ext cx="12673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background</a:t>
            </a:r>
            <a:endParaRPr lang="en-US" sz="1600" dirty="0"/>
          </a:p>
        </p:txBody>
      </p:sp>
      <p:sp>
        <p:nvSpPr>
          <p:cNvPr id="23" name="Text 20"/>
          <p:cNvSpPr txBox="1"/>
          <p:nvPr/>
        </p:nvSpPr>
        <p:spPr>
          <a:xfrm>
            <a:off x="10877702" y="4817059"/>
            <a:ext cx="12673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#FBF7EE;</a:t>
            </a:r>
            <a:endParaRPr lang="en-US" sz="1600" dirty="0"/>
          </a:p>
        </p:txBody>
      </p:sp>
      <p:sp>
        <p:nvSpPr>
          <p:cNvPr id="24" name="Text 21"/>
          <p:cNvSpPr txBox="1"/>
          <p:nvPr/>
        </p:nvSpPr>
        <p:spPr>
          <a:xfrm>
            <a:off x="12135002" y="4817059"/>
            <a:ext cx="13341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배경색 */</a:t>
            </a:r>
            <a:endParaRPr lang="en-US" sz="1600" dirty="0"/>
          </a:p>
        </p:txBody>
      </p:sp>
      <p:sp>
        <p:nvSpPr>
          <p:cNvPr id="25" name="Text 22"/>
          <p:cNvSpPr txBox="1"/>
          <p:nvPr/>
        </p:nvSpPr>
        <p:spPr>
          <a:xfrm>
            <a:off x="9620402" y="5204765"/>
            <a:ext cx="11338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font-size</a:t>
            </a:r>
            <a:endParaRPr lang="en-US" sz="1600" dirty="0"/>
          </a:p>
        </p:txBody>
      </p:sp>
      <p:sp>
        <p:nvSpPr>
          <p:cNvPr id="26" name="Text 23"/>
          <p:cNvSpPr txBox="1"/>
          <p:nvPr/>
        </p:nvSpPr>
        <p:spPr>
          <a:xfrm>
            <a:off x="10751515" y="5204765"/>
            <a:ext cx="8860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24px;</a:t>
            </a:r>
            <a:endParaRPr lang="en-US" sz="1600" dirty="0"/>
          </a:p>
        </p:txBody>
      </p:sp>
      <p:sp>
        <p:nvSpPr>
          <p:cNvPr id="27" name="Text 24"/>
          <p:cNvSpPr txBox="1"/>
          <p:nvPr/>
        </p:nvSpPr>
        <p:spPr>
          <a:xfrm>
            <a:off x="11632082" y="5204765"/>
            <a:ext cx="1657807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글자 크기 */</a:t>
            </a:r>
            <a:endParaRPr lang="en-US" sz="1600" dirty="0"/>
          </a:p>
        </p:txBody>
      </p:sp>
      <p:sp>
        <p:nvSpPr>
          <p:cNvPr id="28" name="Text 25"/>
          <p:cNvSpPr txBox="1"/>
          <p:nvPr/>
        </p:nvSpPr>
        <p:spPr>
          <a:xfrm>
            <a:off x="9620402" y="5592470"/>
            <a:ext cx="13908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font-family</a:t>
            </a:r>
            <a:endParaRPr lang="en-US" sz="1600" dirty="0"/>
          </a:p>
        </p:txBody>
      </p:sp>
      <p:sp>
        <p:nvSpPr>
          <p:cNvPr id="29" name="Text 26"/>
          <p:cNvSpPr txBox="1"/>
          <p:nvPr/>
        </p:nvSpPr>
        <p:spPr>
          <a:xfrm>
            <a:off x="11002975" y="5592470"/>
            <a:ext cx="21433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'Noto Sans KR';</a:t>
            </a:r>
            <a:endParaRPr lang="en-US" sz="1600" dirty="0"/>
          </a:p>
        </p:txBody>
      </p:sp>
      <p:sp>
        <p:nvSpPr>
          <p:cNvPr id="30" name="Text 27"/>
          <p:cNvSpPr txBox="1"/>
          <p:nvPr/>
        </p:nvSpPr>
        <p:spPr>
          <a:xfrm>
            <a:off x="9620402" y="5980176"/>
            <a:ext cx="8860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padding</a:t>
            </a:r>
            <a:endParaRPr lang="en-US" sz="1600" dirty="0"/>
          </a:p>
        </p:txBody>
      </p:sp>
      <p:sp>
        <p:nvSpPr>
          <p:cNvPr id="31" name="Text 28"/>
          <p:cNvSpPr txBox="1"/>
          <p:nvPr/>
        </p:nvSpPr>
        <p:spPr>
          <a:xfrm>
            <a:off x="10500055" y="5980176"/>
            <a:ext cx="8860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20px;</a:t>
            </a:r>
            <a:endParaRPr lang="en-US" sz="1600" dirty="0"/>
          </a:p>
        </p:txBody>
      </p:sp>
      <p:sp>
        <p:nvSpPr>
          <p:cNvPr id="32" name="Text 29"/>
          <p:cNvSpPr txBox="1"/>
          <p:nvPr/>
        </p:nvSpPr>
        <p:spPr>
          <a:xfrm>
            <a:off x="11380622" y="5980176"/>
            <a:ext cx="14676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안 여백 */</a:t>
            </a:r>
            <a:endParaRPr lang="en-US" sz="1600" dirty="0"/>
          </a:p>
        </p:txBody>
      </p:sp>
      <p:sp>
        <p:nvSpPr>
          <p:cNvPr id="33" name="Text 30"/>
          <p:cNvSpPr txBox="1"/>
          <p:nvPr/>
        </p:nvSpPr>
        <p:spPr>
          <a:xfrm>
            <a:off x="9620402" y="6367882"/>
            <a:ext cx="762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margin</a:t>
            </a:r>
            <a:endParaRPr lang="en-US" sz="1600" dirty="0"/>
          </a:p>
        </p:txBody>
      </p:sp>
      <p:sp>
        <p:nvSpPr>
          <p:cNvPr id="34" name="Text 31"/>
          <p:cNvSpPr txBox="1"/>
          <p:nvPr/>
        </p:nvSpPr>
        <p:spPr>
          <a:xfrm>
            <a:off x="10374782" y="6367882"/>
            <a:ext cx="151516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30px auto;</a:t>
            </a:r>
            <a:endParaRPr lang="en-US" sz="1600" dirty="0"/>
          </a:p>
        </p:txBody>
      </p:sp>
      <p:sp>
        <p:nvSpPr>
          <p:cNvPr id="35" name="Text 32"/>
          <p:cNvSpPr txBox="1"/>
          <p:nvPr/>
        </p:nvSpPr>
        <p:spPr>
          <a:xfrm>
            <a:off x="11883542" y="6367882"/>
            <a:ext cx="21058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바깥 + 가운데 */</a:t>
            </a:r>
            <a:endParaRPr lang="en-US" sz="1600" dirty="0"/>
          </a:p>
        </p:txBody>
      </p:sp>
      <p:sp>
        <p:nvSpPr>
          <p:cNvPr id="36" name="Text 33"/>
          <p:cNvSpPr txBox="1"/>
          <p:nvPr/>
        </p:nvSpPr>
        <p:spPr>
          <a:xfrm>
            <a:off x="9620402" y="6755587"/>
            <a:ext cx="16386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border-radius</a:t>
            </a:r>
            <a:endParaRPr lang="en-US" sz="1600" dirty="0"/>
          </a:p>
        </p:txBody>
      </p:sp>
      <p:sp>
        <p:nvSpPr>
          <p:cNvPr id="37" name="Text 34"/>
          <p:cNvSpPr txBox="1"/>
          <p:nvPr/>
        </p:nvSpPr>
        <p:spPr>
          <a:xfrm>
            <a:off x="11254435" y="6755587"/>
            <a:ext cx="8860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12px;</a:t>
            </a:r>
            <a:endParaRPr lang="en-US" sz="1600" dirty="0"/>
          </a:p>
        </p:txBody>
      </p:sp>
      <p:sp>
        <p:nvSpPr>
          <p:cNvPr id="38" name="Text 35"/>
          <p:cNvSpPr txBox="1"/>
          <p:nvPr/>
        </p:nvSpPr>
        <p:spPr>
          <a:xfrm>
            <a:off x="12135002" y="6755587"/>
            <a:ext cx="18480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둥근 모서리 */</a:t>
            </a:r>
            <a:endParaRPr lang="en-US" sz="1600" dirty="0"/>
          </a:p>
        </p:txBody>
      </p:sp>
      <p:sp>
        <p:nvSpPr>
          <p:cNvPr id="39" name="Text 36"/>
          <p:cNvSpPr txBox="1"/>
          <p:nvPr/>
        </p:nvSpPr>
        <p:spPr>
          <a:xfrm>
            <a:off x="9620402" y="7143293"/>
            <a:ext cx="12673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text-align</a:t>
            </a:r>
            <a:endParaRPr lang="en-US" sz="1600" dirty="0"/>
          </a:p>
        </p:txBody>
      </p:sp>
      <p:sp>
        <p:nvSpPr>
          <p:cNvPr id="40" name="Text 37"/>
          <p:cNvSpPr txBox="1"/>
          <p:nvPr/>
        </p:nvSpPr>
        <p:spPr>
          <a:xfrm>
            <a:off x="10877702" y="7143293"/>
            <a:ext cx="11338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: center;</a:t>
            </a:r>
            <a:endParaRPr lang="en-US" sz="1600" dirty="0"/>
          </a:p>
        </p:txBody>
      </p:sp>
      <p:sp>
        <p:nvSpPr>
          <p:cNvPr id="41" name="Text 38"/>
          <p:cNvSpPr txBox="1"/>
          <p:nvPr/>
        </p:nvSpPr>
        <p:spPr>
          <a:xfrm>
            <a:off x="12009730" y="7143293"/>
            <a:ext cx="18480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/* 가운데 정렬 */</a:t>
            </a:r>
            <a:endParaRPr lang="en-US" sz="1600" dirty="0"/>
          </a:p>
        </p:txBody>
      </p:sp>
      <p:sp>
        <p:nvSpPr>
          <p:cNvPr id="42" name="Text 39"/>
          <p:cNvSpPr txBox="1"/>
          <p:nvPr/>
        </p:nvSpPr>
        <p:spPr>
          <a:xfrm>
            <a:off x="1333195" y="9525305"/>
            <a:ext cx="15621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💡 단위는 </a:t>
            </a:r>
            <a:pPr algn="l" indent="0" marL="0">
              <a:buNone/>
            </a:pPr>
            <a:r>
              <a:rPr lang="en-US" sz="1500" b="1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px(픽셀)</a:t>
            </a:r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또는 </a:t>
            </a:r>
            <a:pPr algn="l" indent="0" marL="0">
              <a:buNone/>
            </a:pPr>
            <a:r>
              <a:rPr lang="en-US" sz="1500" b="1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%(부모 기준 %)</a:t>
            </a:r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 일단 px만 알아도 OK.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953305"/>
            <a:ext cx="7429500" cy="4572000"/>
          </a:xfrm>
          <a:prstGeom prst="roundRect">
            <a:avLst>
              <a:gd name="adj" fmla="val 667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144000" y="3238805"/>
            <a:ext cx="7810805" cy="6286500"/>
          </a:xfrm>
          <a:prstGeom prst="roundRect">
            <a:avLst>
              <a:gd name="adj" fmla="val 353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139700" dir="18900000">
              <a:srgbClr val="f4c24b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333195" y="9715500"/>
            <a:ext cx="15620695" cy="476402"/>
          </a:xfrm>
          <a:prstGeom prst="roundRect">
            <a:avLst>
              <a:gd name="adj" fmla="val 30710"/>
            </a:avLst>
          </a:prstGeom>
          <a:solidFill>
            <a:srgbClr val="FBEFC8"/>
          </a:solidFill>
          <a:ln/>
        </p:spPr>
      </p:sp>
      <p:sp>
        <p:nvSpPr>
          <p:cNvPr id="8" name="Shape 5"/>
          <p:cNvSpPr/>
          <p:nvPr/>
        </p:nvSpPr>
        <p:spPr>
          <a:xfrm>
            <a:off x="1333195" y="9715500"/>
            <a:ext cx="57607" cy="476402"/>
          </a:xfrm>
          <a:prstGeom prst="roundRect">
            <a:avLst>
              <a:gd name="adj" fmla="val 253969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pic>
        <p:nvPicPr>
          <p:cNvPr id="9" name="Image 1" descr="gen-dedup-a64e434e1ee2100d26d0a753026e1d0b.png">    </p:cNvPr>
          <p:cNvPicPr>
            <a:picLocks noChangeAspect="1"/>
          </p:cNvPicPr>
          <p:nvPr/>
        </p:nvPicPr>
        <p:blipFill>
          <a:blip r:embed="rId2"/>
          <a:srcRect l="-36" r="-36" t="0" b="0"/>
          <a:stretch/>
        </p:blipFill>
        <p:spPr>
          <a:xfrm>
            <a:off x="1333195" y="4953305"/>
            <a:ext cx="7429500" cy="418795"/>
          </a:xfrm>
          <a:prstGeom prst="rect">
            <a:avLst/>
          </a:prstGeom>
        </p:spPr>
      </p:pic>
      <p:pic>
        <p:nvPicPr>
          <p:cNvPr id="10" name="Image 2" descr="gen-dedup-0e4faffa2125a8e3aef37b9fafbfb302.png">    </p:cNvPr>
          <p:cNvPicPr>
            <a:picLocks noChangeAspect="1"/>
          </p:cNvPicPr>
          <p:nvPr/>
        </p:nvPicPr>
        <p:blipFill>
          <a:blip r:embed="rId3"/>
          <a:srcRect l="-38" r="-38" t="0" b="0"/>
          <a:stretch/>
        </p:blipFill>
        <p:spPr>
          <a:xfrm>
            <a:off x="9144000" y="3238805"/>
            <a:ext cx="7810805" cy="41879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3619195" y="5715000"/>
            <a:ext cx="1333195" cy="1333195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3619195" y="8953805"/>
            <a:ext cx="1333195" cy="400507"/>
          </a:xfrm>
          <a:prstGeom prst="roundRect">
            <a:avLst>
              <a:gd name="adj" fmla="val 228311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8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CSS — 실습 · 20분</a:t>
            </a:r>
            <a:endParaRPr lang="en-US" sz="1600" dirty="0"/>
          </a:p>
        </p:txBody>
      </p:sp>
      <p:sp>
        <p:nvSpPr>
          <p:cNvPr id="14" name="Text 9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13 / 26</a:t>
            </a:r>
            <a:endParaRPr lang="en-US" sz="1600" dirty="0"/>
          </a:p>
        </p:txBody>
      </p:sp>
      <p:sp>
        <p:nvSpPr>
          <p:cNvPr id="15" name="Text 10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내 페이지 꾸미기</a:t>
            </a:r>
            <a:endParaRPr lang="en-US" sz="6600" dirty="0"/>
          </a:p>
        </p:txBody>
      </p:sp>
      <p:sp>
        <p:nvSpPr>
          <p:cNvPr id="16" name="Text 11"/>
          <p:cNvSpPr txBox="1"/>
          <p:nvPr/>
        </p:nvSpPr>
        <p:spPr>
          <a:xfrm>
            <a:off x="1333195" y="3238805"/>
            <a:ext cx="7429500" cy="11530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&lt;head&gt;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안의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&lt;title&gt;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바로 다음 줄에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&lt;style&gt; ... &lt;/style&gt;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을 추가하고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그 안에 오른쪽 코드를 적어보세요. </a:t>
            </a:r>
            <a:endParaRPr lang="en-US" sz="1900" dirty="0"/>
          </a:p>
        </p:txBody>
      </p:sp>
      <p:sp>
        <p:nvSpPr>
          <p:cNvPr id="17" name="Text 12"/>
          <p:cNvSpPr txBox="1"/>
          <p:nvPr/>
        </p:nvSpPr>
        <p:spPr>
          <a:xfrm>
            <a:off x="1619402" y="5057546"/>
            <a:ext cx="5715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👀 미리보기</a:t>
            </a:r>
            <a:endParaRPr lang="en-US" sz="1300" dirty="0"/>
          </a:p>
        </p:txBody>
      </p:sp>
      <p:sp>
        <p:nvSpPr>
          <p:cNvPr id="18" name="Text 13"/>
          <p:cNvSpPr txBox="1"/>
          <p:nvPr/>
        </p:nvSpPr>
        <p:spPr>
          <a:xfrm>
            <a:off x="3619195" y="5715000"/>
            <a:ext cx="1334110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2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👋</a:t>
            </a:r>
            <a:endParaRPr lang="en-US" sz="5200" dirty="0"/>
          </a:p>
        </p:txBody>
      </p:sp>
      <p:sp>
        <p:nvSpPr>
          <p:cNvPr id="19" name="Text 14"/>
          <p:cNvSpPr txBox="1"/>
          <p:nvPr/>
        </p:nvSpPr>
        <p:spPr>
          <a:xfrm>
            <a:off x="1524305" y="7334402"/>
            <a:ext cx="7049110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안녕하세요, 홍길동입니다</a:t>
            </a:r>
            <a:endParaRPr lang="en-US" sz="2800" dirty="0"/>
          </a:p>
        </p:txBody>
      </p:sp>
      <p:sp>
        <p:nvSpPr>
          <p:cNvPr id="20" name="Text 15"/>
          <p:cNvSpPr txBox="1"/>
          <p:nvPr/>
        </p:nvSpPr>
        <p:spPr>
          <a:xfrm>
            <a:off x="1524305" y="7905902"/>
            <a:ext cx="704911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저는 코딩을 배우고 있는 학생이에요.</a:t>
            </a:r>
            <a:endParaRPr lang="en-US" sz="1600" dirty="0"/>
          </a:p>
        </p:txBody>
      </p:sp>
      <p:sp>
        <p:nvSpPr>
          <p:cNvPr id="21" name="Text 16"/>
          <p:cNvSpPr txBox="1"/>
          <p:nvPr/>
        </p:nvSpPr>
        <p:spPr>
          <a:xfrm>
            <a:off x="1524305" y="8477402"/>
            <a:ext cx="70491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☕ 커피 🐱 고양이 ✈️ 여행</a:t>
            </a:r>
            <a:endParaRPr lang="en-US" sz="1600" dirty="0"/>
          </a:p>
        </p:txBody>
      </p:sp>
      <p:sp>
        <p:nvSpPr>
          <p:cNvPr id="22" name="Text 17"/>
          <p:cNvSpPr txBox="1"/>
          <p:nvPr/>
        </p:nvSpPr>
        <p:spPr>
          <a:xfrm>
            <a:off x="3619195" y="8953805"/>
            <a:ext cx="13341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→ 깃허브</a:t>
            </a:r>
            <a:endParaRPr lang="en-US" sz="1300" dirty="0"/>
          </a:p>
        </p:txBody>
      </p:sp>
      <p:sp>
        <p:nvSpPr>
          <p:cNvPr id="23" name="Text 18"/>
          <p:cNvSpPr txBox="1"/>
          <p:nvPr/>
        </p:nvSpPr>
        <p:spPr>
          <a:xfrm>
            <a:off x="9430207" y="3343046"/>
            <a:ext cx="5715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&lt;style&gt; 안에 붙여넣기</a:t>
            </a:r>
            <a:endParaRPr lang="en-US" sz="1300" dirty="0"/>
          </a:p>
        </p:txBody>
      </p:sp>
      <p:sp>
        <p:nvSpPr>
          <p:cNvPr id="24" name="Text 19"/>
          <p:cNvSpPr txBox="1"/>
          <p:nvPr/>
        </p:nvSpPr>
        <p:spPr>
          <a:xfrm>
            <a:off x="9430207" y="3810305"/>
            <a:ext cx="7429500" cy="64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body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{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background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#F5EFE4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font-family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'Noto Sans KR'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, sans-serif;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text-align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center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padding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60px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20px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}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h1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{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color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#1F2330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font-size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48px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}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img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{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width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160px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border-radius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50%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}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{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background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#1F2330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color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#F5EFE4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padding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10px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20px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border-radius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20px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text-decoration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: 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none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}</a:t>
            </a:r>
            <a:endParaRPr lang="en-US" sz="1500" dirty="0"/>
          </a:p>
        </p:txBody>
      </p:sp>
      <p:sp>
        <p:nvSpPr>
          <p:cNvPr id="25" name="Text 20"/>
          <p:cNvSpPr txBox="1"/>
          <p:nvPr/>
        </p:nvSpPr>
        <p:spPr>
          <a:xfrm>
            <a:off x="1619402" y="9715500"/>
            <a:ext cx="152403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💡 저장(Ctrl+S) → 크롬에서 새로고침(F5). 색깔/숫자를 마음대로 바꿔보세요!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e02266ddb2f5d0111c210a715c9e8a08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1143000"/>
            <a:ext cx="2667305" cy="514807"/>
          </a:xfrm>
          <a:prstGeom prst="rect">
            <a:avLst/>
          </a:prstGeom>
          <a:solidFill>
            <a:srgbClr val="F4C24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333195" y="5715000"/>
            <a:ext cx="15620695" cy="2667305"/>
          </a:xfrm>
          <a:prstGeom prst="roundRect">
            <a:avLst>
              <a:gd name="adj" fmla="val 2938"/>
            </a:avLst>
          </a:prstGeom>
          <a:solidFill>
            <a:srgbClr val="2A2E3A"/>
          </a:solidFill>
          <a:ln w="25400">
            <a:solidFill>
              <a:srgbClr val="F4C24B"/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1333195" y="1143000"/>
            <a:ext cx="26673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spc="225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☕ COFFEE BREAK</a:t>
            </a:r>
            <a:endParaRPr lang="en-US" sz="1500" dirty="0"/>
          </a:p>
        </p:txBody>
      </p:sp>
      <p:sp>
        <p:nvSpPr>
          <p:cNvPr id="8" name="Text 5"/>
          <p:cNvSpPr txBox="1"/>
          <p:nvPr/>
        </p:nvSpPr>
        <p:spPr>
          <a:xfrm>
            <a:off x="1333195" y="2286000"/>
            <a:ext cx="15621610" cy="1467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0" spc="-210" kern="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절반 왔어요.</a:t>
            </a:r>
            <a:endParaRPr lang="en-US" sz="10500" dirty="0"/>
          </a:p>
        </p:txBody>
      </p:sp>
      <p:sp>
        <p:nvSpPr>
          <p:cNvPr id="9" name="Text 6"/>
          <p:cNvSpPr txBox="1"/>
          <p:nvPr/>
        </p:nvSpPr>
        <p:spPr>
          <a:xfrm>
            <a:off x="1333195" y="4095598"/>
            <a:ext cx="15621610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300" dirty="0">
                <a:solidFill>
                  <a:srgbClr val="F4C24B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잘하고 있습니다 ✨</a:t>
            </a:r>
            <a:endParaRPr lang="en-US" sz="6300" dirty="0"/>
          </a:p>
        </p:txBody>
      </p:sp>
      <p:sp>
        <p:nvSpPr>
          <p:cNvPr id="10" name="Text 7"/>
          <p:cNvSpPr txBox="1"/>
          <p:nvPr/>
        </p:nvSpPr>
        <p:spPr>
          <a:xfrm>
            <a:off x="1714500" y="6001207"/>
            <a:ext cx="148590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지금까지 완성된 것</a:t>
            </a:r>
            <a:endParaRPr lang="en-US" sz="1600" dirty="0"/>
          </a:p>
        </p:txBody>
      </p:sp>
      <p:sp>
        <p:nvSpPr>
          <p:cNvPr id="11" name="Text 8"/>
          <p:cNvSpPr txBox="1"/>
          <p:nvPr/>
        </p:nvSpPr>
        <p:spPr>
          <a:xfrm>
            <a:off x="1714500" y="6572707"/>
            <a:ext cx="7239305" cy="1457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✅ VS Code + 폴더 준비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22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✅ index.html 파일 생성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22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✅ HTML 태그로 내용 작성 </a:t>
            </a:r>
            <a:endParaRPr lang="en-US" sz="2200" dirty="0"/>
          </a:p>
        </p:txBody>
      </p:sp>
      <p:sp>
        <p:nvSpPr>
          <p:cNvPr id="12" name="Text 9"/>
          <p:cNvSpPr txBox="1"/>
          <p:nvPr/>
        </p:nvSpPr>
        <p:spPr>
          <a:xfrm>
            <a:off x="9334195" y="6572707"/>
            <a:ext cx="7239305" cy="1457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✅ &lt;style&gt; 안에 CSS 작성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22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✅ 색·여백·둥근 모서리 적용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22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⏳ JavaScript로 움직임 — </a:t>
            </a:r>
            <a:pPr algn="l" indent="0" marL="0">
              <a:buNone/>
            </a:pPr>
            <a:r>
              <a:rPr lang="en-US" sz="2200" b="1" dirty="0">
                <a:solidFill>
                  <a:srgbClr val="F4C24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다음!</a:t>
            </a:r>
            <a:endParaRPr lang="en-US" sz="2200" dirty="0"/>
          </a:p>
        </p:txBody>
      </p:sp>
      <p:sp>
        <p:nvSpPr>
          <p:cNvPr id="13" name="Text 10"/>
          <p:cNvSpPr txBox="1"/>
          <p:nvPr/>
        </p:nvSpPr>
        <p:spPr>
          <a:xfrm>
            <a:off x="1333195" y="9048902"/>
            <a:ext cx="1562161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spc="270" kern="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⏱ 1시간 경과 / 1시간 남음 · 5분 쉬어가요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286707"/>
            <a:ext cx="15620695" cy="3238805"/>
          </a:xfrm>
          <a:prstGeom prst="roundRect">
            <a:avLst>
              <a:gd name="adj" fmla="val 1993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gen-dedup-3f333c7939aefb42142643e8078e3a6f.png">    </p:cNvPr>
          <p:cNvPicPr>
            <a:picLocks noChangeAspect="1"/>
          </p:cNvPicPr>
          <p:nvPr/>
        </p:nvPicPr>
        <p:blipFill>
          <a:blip r:embed="rId2"/>
          <a:srcRect l="-11" r="-11" t="0" b="0"/>
          <a:stretch/>
        </p:blipFill>
        <p:spPr>
          <a:xfrm>
            <a:off x="1333195" y="8382305"/>
            <a:ext cx="7429500" cy="1333195"/>
          </a:xfrm>
          <a:prstGeom prst="rect">
            <a:avLst/>
          </a:prstGeom>
        </p:spPr>
      </p:pic>
      <p:pic>
        <p:nvPicPr>
          <p:cNvPr id="7" name="Image 2" descr="gen-dedup-666591b6ce2f7071ba20bca97e71377f.png">    </p:cNvPr>
          <p:cNvPicPr>
            <a:picLocks noChangeAspect="1"/>
          </p:cNvPicPr>
          <p:nvPr/>
        </p:nvPicPr>
        <p:blipFill>
          <a:blip r:embed="rId3"/>
          <a:srcRect l="0" r="0" t="-17" b="-17"/>
          <a:stretch/>
        </p:blipFill>
        <p:spPr>
          <a:xfrm>
            <a:off x="1333195" y="4286707"/>
            <a:ext cx="15620695" cy="476402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524598" y="9239098"/>
            <a:ext cx="952805" cy="342900"/>
          </a:xfrm>
          <a:prstGeom prst="roundRect">
            <a:avLst>
              <a:gd name="adj" fmla="val 88889"/>
            </a:avLst>
          </a:prstGeom>
          <a:solidFill>
            <a:srgbClr val="4287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JavaScript — 페이지에 움직임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15 / 26</a:t>
            </a:r>
            <a:endParaRPr lang="en-US" sz="1600" dirty="0"/>
          </a:p>
        </p:txBody>
      </p:sp>
      <p:sp>
        <p:nvSpPr>
          <p:cNvPr id="11" name="Text 6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JS는 “이벤트가 생기면 ○○해줘”</a:t>
            </a:r>
            <a:endParaRPr lang="en-US" sz="6600" dirty="0"/>
          </a:p>
        </p:txBody>
      </p:sp>
      <p:sp>
        <p:nvSpPr>
          <p:cNvPr id="12" name="Text 7"/>
          <p:cNvSpPr txBox="1"/>
          <p:nvPr/>
        </p:nvSpPr>
        <p:spPr>
          <a:xfrm>
            <a:off x="1333195" y="3238805"/>
            <a:ext cx="156216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JavaScript는 어렵지 않아요. 한 줄로 “누가 클릭하면, 뭘 해라” 시키는 거예요.</a:t>
            </a:r>
            <a:endParaRPr lang="en-US" sz="2200" dirty="0"/>
          </a:p>
        </p:txBody>
      </p:sp>
      <p:sp>
        <p:nvSpPr>
          <p:cNvPr id="13" name="Text 8"/>
          <p:cNvSpPr txBox="1"/>
          <p:nvPr/>
        </p:nvSpPr>
        <p:spPr>
          <a:xfrm>
            <a:off x="1619402" y="4429354"/>
            <a:ext cx="7620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index.html — &lt;/body&gt; 바로 위에 추가</a:t>
            </a:r>
            <a:endParaRPr lang="en-US" sz="1500" dirty="0"/>
          </a:p>
        </p:txBody>
      </p:sp>
      <p:sp>
        <p:nvSpPr>
          <p:cNvPr id="14" name="Text 9"/>
          <p:cNvSpPr txBox="1"/>
          <p:nvPr/>
        </p:nvSpPr>
        <p:spPr>
          <a:xfrm>
            <a:off x="1714500" y="5048402"/>
            <a:ext cx="14859000" cy="1743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&lt;script&gt;</a:t>
            </a:r>
            <a:pPr algn="l" indent="0" marL="0">
              <a:buNone/>
            </a:pPr>
            <a:endParaRPr lang="en-US" sz="2800" dirty="0"/>
          </a:p>
          <a:p>
            <a:pPr algn="l" indent="0" marL="0">
              <a:buNone/>
            </a:pPr>
            <a:r>
              <a:rPr lang="en-US" sz="28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alert</a:t>
            </a:r>
            <a:pPr algn="l" indent="0" marL="0">
              <a:buNone/>
            </a:pPr>
            <a:r>
              <a:rPr lang="en-US" sz="28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28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"안녕, 자바스크립트!"</a:t>
            </a:r>
            <a:pPr algn="l" indent="0" marL="0">
              <a:buNone/>
            </a:pPr>
            <a:r>
              <a:rPr lang="en-US" sz="28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2800" dirty="0"/>
          </a:p>
          <a:p>
            <a:pPr algn="l" indent="0" marL="0">
              <a:buNone/>
            </a:pPr>
            <a:r>
              <a:rPr lang="en-US" sz="2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&lt;/script&gt;</a:t>
            </a:r>
            <a:endParaRPr lang="en-US" sz="2800" dirty="0"/>
          </a:p>
        </p:txBody>
      </p:sp>
      <p:sp>
        <p:nvSpPr>
          <p:cNvPr id="15" name="Text 10"/>
          <p:cNvSpPr txBox="1"/>
          <p:nvPr/>
        </p:nvSpPr>
        <p:spPr>
          <a:xfrm>
            <a:off x="1333195" y="7905902"/>
            <a:ext cx="15621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저장 후 새로고침하면…</a:t>
            </a:r>
            <a:endParaRPr lang="en-US" sz="1600" dirty="0"/>
          </a:p>
        </p:txBody>
      </p:sp>
      <p:sp>
        <p:nvSpPr>
          <p:cNvPr id="16" name="Text 11"/>
          <p:cNvSpPr txBox="1"/>
          <p:nvPr/>
        </p:nvSpPr>
        <p:spPr>
          <a:xfrm>
            <a:off x="1619402" y="8572500"/>
            <a:ext cx="6858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 페이지의 내용:</a:t>
            </a:r>
            <a:endParaRPr lang="en-US" sz="1500" dirty="0"/>
          </a:p>
        </p:txBody>
      </p:sp>
      <p:sp>
        <p:nvSpPr>
          <p:cNvPr id="17" name="Text 12"/>
          <p:cNvSpPr txBox="1"/>
          <p:nvPr/>
        </p:nvSpPr>
        <p:spPr>
          <a:xfrm>
            <a:off x="1619402" y="8906256"/>
            <a:ext cx="68580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안녕, 자바스크립트!</a:t>
            </a:r>
            <a:endParaRPr lang="en-US" sz="2100" dirty="0"/>
          </a:p>
        </p:txBody>
      </p:sp>
      <p:sp>
        <p:nvSpPr>
          <p:cNvPr id="18" name="Text 13"/>
          <p:cNvSpPr txBox="1"/>
          <p:nvPr/>
        </p:nvSpPr>
        <p:spPr>
          <a:xfrm>
            <a:off x="7524598" y="9239098"/>
            <a:ext cx="9528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확인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9334195" y="8382305"/>
            <a:ext cx="7620610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🎉 첫 자바스크립트</a:t>
            </a:r>
            <a:pPr algn="l" indent="0" marL="0">
              <a:buNone/>
            </a:pPr>
            <a:endParaRPr lang="en-US" sz="3100" dirty="0"/>
          </a:p>
          <a:p>
            <a:pPr algn="l" indent="0" marL="0">
              <a:buNone/>
            </a:pPr>
            <a:r>
              <a:rPr lang="en-US" sz="2100" dirty="0">
                <a:solidFill>
                  <a:srgbClr val="5A5F6E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3줄로 알림창이 떴어요!</a:t>
            </a:r>
            <a:endParaRPr lang="en-US" sz="3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3524098"/>
            <a:ext cx="7810805" cy="5905195"/>
          </a:xfrm>
          <a:prstGeom prst="roundRect">
            <a:avLst>
              <a:gd name="adj" fmla="val 599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525305" y="3524098"/>
            <a:ext cx="7429500" cy="5905195"/>
          </a:xfrm>
          <a:prstGeom prst="roundRect">
            <a:avLst>
              <a:gd name="adj" fmla="val 599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pic>
        <p:nvPicPr>
          <p:cNvPr id="7" name="Image 1" descr="gen-dedup-d878943df5f92ccbd8f40c135a66b768.png">    </p:cNvPr>
          <p:cNvPicPr>
            <a:picLocks noChangeAspect="1"/>
          </p:cNvPicPr>
          <p:nvPr/>
        </p:nvPicPr>
        <p:blipFill>
          <a:blip r:embed="rId2"/>
          <a:srcRect l="-13" r="-13" t="0" b="0"/>
          <a:stretch/>
        </p:blipFill>
        <p:spPr>
          <a:xfrm>
            <a:off x="1333195" y="3524098"/>
            <a:ext cx="7810805" cy="666598"/>
          </a:xfrm>
          <a:prstGeom prst="rect">
            <a:avLst/>
          </a:prstGeom>
        </p:spPr>
      </p:pic>
      <p:pic>
        <p:nvPicPr>
          <p:cNvPr id="8" name="Image 2" descr="gen-dedup-21d48493219445a2de7152b8edfebacd.png">    </p:cNvPr>
          <p:cNvPicPr>
            <a:picLocks noChangeAspect="1"/>
          </p:cNvPicPr>
          <p:nvPr/>
        </p:nvPicPr>
        <p:blipFill>
          <a:blip r:embed="rId3"/>
          <a:srcRect l="-11" r="-11" t="0" b="0"/>
          <a:stretch/>
        </p:blipFill>
        <p:spPr>
          <a:xfrm>
            <a:off x="9525305" y="3524098"/>
            <a:ext cx="7429500" cy="666598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1714500" y="5905195"/>
            <a:ext cx="7048195" cy="2857500"/>
          </a:xfrm>
          <a:prstGeom prst="roundRect">
            <a:avLst>
              <a:gd name="adj" fmla="val 1707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9905695" y="5905195"/>
            <a:ext cx="6667805" cy="2857500"/>
          </a:xfrm>
          <a:prstGeom prst="roundRect">
            <a:avLst>
              <a:gd name="adj" fmla="val 1707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6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JS — 변수와 함수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16 / 26</a:t>
            </a:r>
            <a:endParaRPr lang="en-US" sz="1600" dirty="0"/>
          </a:p>
        </p:txBody>
      </p:sp>
      <p:sp>
        <p:nvSpPr>
          <p:cNvPr id="13" name="Text 8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이름표(변수) + 명령 묶음(함수)</a:t>
            </a:r>
            <a:endParaRPr lang="en-US" sz="6600" dirty="0"/>
          </a:p>
        </p:txBody>
      </p:sp>
      <p:sp>
        <p:nvSpPr>
          <p:cNvPr id="14" name="Text 9"/>
          <p:cNvSpPr txBox="1"/>
          <p:nvPr/>
        </p:nvSpPr>
        <p:spPr>
          <a:xfrm>
            <a:off x="1714500" y="3524098"/>
            <a:ext cx="74295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📌 변수 — “물건에 이름표 붙이기”</a:t>
            </a:r>
            <a:endParaRPr lang="en-US" sz="2700" dirty="0"/>
          </a:p>
        </p:txBody>
      </p:sp>
      <p:sp>
        <p:nvSpPr>
          <p:cNvPr id="15" name="Text 10"/>
          <p:cNvSpPr txBox="1"/>
          <p:nvPr/>
        </p:nvSpPr>
        <p:spPr>
          <a:xfrm>
            <a:off x="1714500" y="4572000"/>
            <a:ext cx="7239305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값을 잠깐 저장해두는 공간이에요.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나중에 그 이름으로 꺼내 쓸 수 있어요. </a:t>
            </a:r>
            <a:endParaRPr lang="en-US" sz="1900" dirty="0"/>
          </a:p>
        </p:txBody>
      </p:sp>
      <p:sp>
        <p:nvSpPr>
          <p:cNvPr id="16" name="Text 11"/>
          <p:cNvSpPr txBox="1"/>
          <p:nvPr/>
        </p:nvSpPr>
        <p:spPr>
          <a:xfrm>
            <a:off x="2000707" y="6191402"/>
            <a:ext cx="6477610" cy="2533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let</a:t>
            </a:r>
            <a:pPr algn="l" indent="0" marL="0">
              <a:buNone/>
            </a:pPr>
            <a:r>
              <a:rPr lang="en-US" sz="19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name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9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"홍길동"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let</a:t>
            </a:r>
            <a:pPr algn="l" indent="0" marL="0">
              <a:buNone/>
            </a:pPr>
            <a:r>
              <a:rPr lang="en-US" sz="19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age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9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25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이렇게 쓰면…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alert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9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name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 </a:t>
            </a:r>
            <a:pPr algn="l" indent="0" marL="0">
              <a:buNone/>
            </a:pPr>
            <a:r>
              <a:rPr lang="en-US" sz="19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→ "홍길동" 표시</a:t>
            </a:r>
            <a:endParaRPr lang="en-US" sz="1900" dirty="0"/>
          </a:p>
        </p:txBody>
      </p:sp>
      <p:sp>
        <p:nvSpPr>
          <p:cNvPr id="17" name="Text 12"/>
          <p:cNvSpPr txBox="1"/>
          <p:nvPr/>
        </p:nvSpPr>
        <p:spPr>
          <a:xfrm>
            <a:off x="9905695" y="3524098"/>
            <a:ext cx="704911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⚡ 함수 — “할 일 묶어두기”</a:t>
            </a:r>
            <a:endParaRPr lang="en-US" sz="2700" dirty="0"/>
          </a:p>
        </p:txBody>
      </p:sp>
      <p:sp>
        <p:nvSpPr>
          <p:cNvPr id="18" name="Text 13"/>
          <p:cNvSpPr txBox="1"/>
          <p:nvPr/>
        </p:nvSpPr>
        <p:spPr>
          <a:xfrm>
            <a:off x="9905695" y="4572000"/>
            <a:ext cx="6858000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명령들을 묶어 이름을 붙여놓고,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필요할 때 그 이름으로 불러요. </a:t>
            </a:r>
            <a:endParaRPr lang="en-US" sz="1900" dirty="0"/>
          </a:p>
        </p:txBody>
      </p:sp>
      <p:sp>
        <p:nvSpPr>
          <p:cNvPr id="19" name="Text 14"/>
          <p:cNvSpPr txBox="1"/>
          <p:nvPr/>
        </p:nvSpPr>
        <p:spPr>
          <a:xfrm>
            <a:off x="10191902" y="6191402"/>
            <a:ext cx="6096305" cy="2533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function</a:t>
            </a:r>
            <a:pPr algn="l" indent="0" marL="0">
              <a:buNone/>
            </a:pPr>
            <a:r>
              <a:rPr lang="en-US" sz="19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sayHi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() {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alert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9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"안녕!"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}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부르면 실행돼요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sayHi</a:t>
            </a:r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(); </a:t>
            </a:r>
            <a:endParaRPr lang="en-US" sz="1900" dirty="0"/>
          </a:p>
        </p:txBody>
      </p:sp>
      <p:sp>
        <p:nvSpPr>
          <p:cNvPr id="20" name="Text 15"/>
          <p:cNvSpPr txBox="1"/>
          <p:nvPr/>
        </p:nvSpPr>
        <p:spPr>
          <a:xfrm>
            <a:off x="1333195" y="9620402"/>
            <a:ext cx="15621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💡 외우지 마세요. 형태만 눈에 익히면 됩니다.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190695"/>
            <a:ext cx="7810805" cy="5238598"/>
          </a:xfrm>
          <a:prstGeom prst="roundRect">
            <a:avLst>
              <a:gd name="adj" fmla="val 508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525305" y="4190695"/>
            <a:ext cx="7429500" cy="5238598"/>
          </a:xfrm>
          <a:prstGeom prst="roundRect">
            <a:avLst>
              <a:gd name="adj" fmla="val 508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139700" dir="18900000">
              <a:srgbClr val="e25a4c">
                <a:alpha val="100000"/>
              </a:srgbClr>
            </a:outerShdw>
          </a:effectLst>
        </p:spPr>
      </p:sp>
      <p:pic>
        <p:nvPicPr>
          <p:cNvPr id="7" name="Image 1" descr="gen-dedup-0f2105f1a8dfdb30295092bf4f53d107.png">    </p:cNvPr>
          <p:cNvPicPr>
            <a:picLocks noChangeAspect="1"/>
          </p:cNvPicPr>
          <p:nvPr/>
        </p:nvPicPr>
        <p:blipFill>
          <a:blip r:embed="rId2"/>
          <a:srcRect l="0" r="0" t="-14" b="-14"/>
          <a:stretch/>
        </p:blipFill>
        <p:spPr>
          <a:xfrm>
            <a:off x="1333195" y="4190695"/>
            <a:ext cx="7810805" cy="476402"/>
          </a:xfrm>
          <a:prstGeom prst="rect">
            <a:avLst/>
          </a:prstGeom>
        </p:spPr>
      </p:pic>
      <p:pic>
        <p:nvPicPr>
          <p:cNvPr id="8" name="Image 2" descr="gen-dedup-ae3f2726363db5024175444626ad93dd.png">    </p:cNvPr>
          <p:cNvPicPr>
            <a:picLocks noChangeAspect="1"/>
          </p:cNvPicPr>
          <p:nvPr/>
        </p:nvPicPr>
        <p:blipFill>
          <a:blip r:embed="rId3"/>
          <a:srcRect l="0" r="0" t="-16" b="-16"/>
          <a:stretch/>
        </p:blipFill>
        <p:spPr>
          <a:xfrm>
            <a:off x="9525305" y="4190695"/>
            <a:ext cx="7429500" cy="476402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1714500" y="7239305"/>
            <a:ext cx="7048195" cy="1904695"/>
          </a:xfrm>
          <a:prstGeom prst="roundRect">
            <a:avLst>
              <a:gd name="adj" fmla="val 2880"/>
            </a:avLst>
          </a:prstGeom>
          <a:solidFill>
            <a:srgbClr val="2A2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5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JS — 페이지 안 요소 잡기</a:t>
            </a:r>
            <a:endParaRPr lang="en-US" sz="1600" dirty="0"/>
          </a:p>
        </p:txBody>
      </p:sp>
      <p:sp>
        <p:nvSpPr>
          <p:cNvPr id="11" name="Text 6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17 / 26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HTML 요소를 “집어오는” 법</a:t>
            </a:r>
            <a:endParaRPr lang="en-US" sz="6600" dirty="0"/>
          </a:p>
        </p:txBody>
      </p:sp>
      <p:sp>
        <p:nvSpPr>
          <p:cNvPr id="13" name="Text 8"/>
          <p:cNvSpPr txBox="1"/>
          <p:nvPr/>
        </p:nvSpPr>
        <p:spPr>
          <a:xfrm>
            <a:off x="1333195" y="3238805"/>
            <a:ext cx="156216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움직이려면 먼저 “누구를 움직일지” 콕 집어야 해요. 그게 </a:t>
            </a:r>
            <a:pPr algn="l" indent="0" marL="0">
              <a:buNone/>
            </a:pPr>
            <a:r>
              <a:rPr lang="en-US" sz="22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id</a:t>
            </a:r>
            <a:pPr algn="l" indent="0" marL="0">
              <a:buNone/>
            </a:pPr>
            <a:r>
              <a:rPr lang="en-US" sz="22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예요. </a:t>
            </a:r>
            <a:endParaRPr lang="en-US" sz="2200" dirty="0"/>
          </a:p>
        </p:txBody>
      </p:sp>
      <p:sp>
        <p:nvSpPr>
          <p:cNvPr id="14" name="Text 9"/>
          <p:cNvSpPr txBox="1"/>
          <p:nvPr/>
        </p:nvSpPr>
        <p:spPr>
          <a:xfrm>
            <a:off x="1619402" y="4334256"/>
            <a:ext cx="5715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HTML — 이름표 붙이기</a:t>
            </a:r>
            <a:endParaRPr lang="en-US" sz="1500" dirty="0"/>
          </a:p>
        </p:txBody>
      </p:sp>
      <p:sp>
        <p:nvSpPr>
          <p:cNvPr id="15" name="Text 10"/>
          <p:cNvSpPr txBox="1"/>
          <p:nvPr/>
        </p:nvSpPr>
        <p:spPr>
          <a:xfrm>
            <a:off x="1714500" y="4953305"/>
            <a:ext cx="7429500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&lt;button</a:t>
            </a:r>
            <a:pPr algn="l" indent="0" marL="0">
              <a:buNone/>
            </a:pPr>
            <a:r>
              <a:rPr lang="en-US" sz="18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id=</a:t>
            </a:r>
            <a:pPr algn="l" indent="0" marL="0">
              <a:buNone/>
            </a:pPr>
            <a:r>
              <a:rPr lang="en-US" sz="18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"hello-btn"</a:t>
            </a:r>
            <a:pPr algn="l" indent="0" marL="0">
              <a:buNone/>
            </a:pPr>
            <a:r>
              <a:rPr lang="en-US" sz="1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👋 인사하기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&lt;/button&gt;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</a:t>
            </a:r>
            <a:pPr algn="l" indent="0" marL="0">
              <a:buNone/>
            </a:pPr>
            <a:r>
              <a:rPr lang="en-US" sz="18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id=</a:t>
            </a:r>
            <a:pPr algn="l" indent="0" marL="0">
              <a:buNone/>
            </a:pPr>
            <a:r>
              <a:rPr lang="en-US" sz="18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"msg"</a:t>
            </a:r>
            <a:pPr algn="l" indent="0" marL="0">
              <a:buNone/>
            </a:pPr>
            <a:r>
              <a:rPr lang="en-US" sz="1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여기에 메시지</a:t>
            </a:r>
            <a:pPr algn="l" indent="0" marL="0">
              <a:buNone/>
            </a:pPr>
            <a:r>
              <a:rPr lang="en-US" sz="18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&lt;/p&gt;</a:t>
            </a:r>
            <a:endParaRPr lang="en-US" sz="1800" dirty="0"/>
          </a:p>
        </p:txBody>
      </p:sp>
      <p:sp>
        <p:nvSpPr>
          <p:cNvPr id="16" name="Text 11"/>
          <p:cNvSpPr txBox="1"/>
          <p:nvPr/>
        </p:nvSpPr>
        <p:spPr>
          <a:xfrm>
            <a:off x="1904695" y="7429500"/>
            <a:ext cx="6667805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F4C24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id 규칙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• 한 페이지에 </a:t>
            </a:r>
            <a:pPr algn="l" indent="0" marL="0">
              <a:buNone/>
            </a:pPr>
            <a:r>
              <a:rPr lang="en-US" sz="18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딱 하나</a:t>
            </a:r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여야 해요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• 영문/숫자/하이픈 OK, 공백·한글 X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• 이걸로 JS가 그 요소를 찾을 수 있어요 </a:t>
            </a:r>
            <a:endParaRPr lang="en-US" sz="1800" dirty="0"/>
          </a:p>
        </p:txBody>
      </p:sp>
      <p:sp>
        <p:nvSpPr>
          <p:cNvPr id="17" name="Text 12"/>
          <p:cNvSpPr txBox="1"/>
          <p:nvPr/>
        </p:nvSpPr>
        <p:spPr>
          <a:xfrm>
            <a:off x="9810598" y="4334256"/>
            <a:ext cx="5715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JavaScript — 집어오기</a:t>
            </a:r>
            <a:endParaRPr lang="en-US" sz="1500" dirty="0"/>
          </a:p>
        </p:txBody>
      </p:sp>
      <p:sp>
        <p:nvSpPr>
          <p:cNvPr id="18" name="Text 13"/>
          <p:cNvSpPr txBox="1"/>
          <p:nvPr/>
        </p:nvSpPr>
        <p:spPr>
          <a:xfrm>
            <a:off x="9810598" y="4953305"/>
            <a:ext cx="7049110" cy="2772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id가 "msg"인 요소를 잡아서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let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document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getElementById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"msg"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내용 바꾸기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textContent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"안녕하세요!"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색 바꾸기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style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color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"crimson"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 </a:t>
            </a:r>
            <a:endParaRPr lang="en-US" sz="1600" dirty="0"/>
          </a:p>
        </p:txBody>
      </p:sp>
      <p:sp>
        <p:nvSpPr>
          <p:cNvPr id="19" name="Text 14"/>
          <p:cNvSpPr txBox="1"/>
          <p:nvPr/>
        </p:nvSpPr>
        <p:spPr>
          <a:xfrm>
            <a:off x="1333195" y="9620402"/>
            <a:ext cx="15621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💡 핵심 공식: document.getElementById(</a:t>
            </a:r>
            <a:pPr algn="l" indent="0" marL="0">
              <a:buNone/>
            </a:pPr>
            <a:r>
              <a:rPr lang="en-US" sz="1500" b="1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"이름표"</a:t>
            </a:r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).</a:t>
            </a:r>
            <a:pPr algn="l" indent="0" marL="0">
              <a:buNone/>
            </a:pPr>
            <a:r>
              <a:rPr lang="en-US" sz="1500" b="1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뭐할지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000500"/>
            <a:ext cx="7429500" cy="1143000"/>
          </a:xfrm>
          <a:prstGeom prst="roundRect">
            <a:avLst>
              <a:gd name="adj" fmla="val 10667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333195" y="5619902"/>
            <a:ext cx="7429500" cy="1143000"/>
          </a:xfrm>
          <a:prstGeom prst="roundRect">
            <a:avLst>
              <a:gd name="adj" fmla="val 10667"/>
            </a:avLst>
          </a:prstGeom>
          <a:solidFill>
            <a:srgbClr val="DCEFE6"/>
          </a:solidFill>
          <a:ln w="38100">
            <a:solidFill>
              <a:srgbClr val="1F8F7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333195" y="7239305"/>
            <a:ext cx="7429500" cy="1143000"/>
          </a:xfrm>
          <a:prstGeom prst="roundRect">
            <a:avLst>
              <a:gd name="adj" fmla="val 10667"/>
            </a:avLst>
          </a:prstGeom>
          <a:solidFill>
            <a:srgbClr val="FBEFC8"/>
          </a:solidFill>
          <a:ln w="38100">
            <a:solidFill>
              <a:srgbClr val="F4C24B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144000" y="3429000"/>
            <a:ext cx="7810805" cy="5143500"/>
          </a:xfrm>
          <a:prstGeom prst="roundRect">
            <a:avLst>
              <a:gd name="adj" fmla="val 527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139700" dir="18900000">
              <a:srgbClr val="e25a4c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1333195" y="9430207"/>
            <a:ext cx="15620695" cy="571500"/>
          </a:xfrm>
          <a:prstGeom prst="roundRect">
            <a:avLst>
              <a:gd name="adj" fmla="val 21333"/>
            </a:avLst>
          </a:prstGeom>
          <a:solidFill>
            <a:srgbClr val="FBEFC8"/>
          </a:solidFill>
          <a:ln/>
        </p:spPr>
      </p:sp>
      <p:sp>
        <p:nvSpPr>
          <p:cNvPr id="10" name="Shape 7"/>
          <p:cNvSpPr/>
          <p:nvPr/>
        </p:nvSpPr>
        <p:spPr>
          <a:xfrm>
            <a:off x="1333195" y="9430207"/>
            <a:ext cx="57607" cy="571500"/>
          </a:xfrm>
          <a:prstGeom prst="roundRect">
            <a:avLst>
              <a:gd name="adj" fmla="val 211641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pic>
        <p:nvPicPr>
          <p:cNvPr id="11" name="Image 1" descr="gen-dedup-0e4faffa2125a8e3aef37b9fafbfb302.png">    </p:cNvPr>
          <p:cNvPicPr>
            <a:picLocks noChangeAspect="1"/>
          </p:cNvPicPr>
          <p:nvPr/>
        </p:nvPicPr>
        <p:blipFill>
          <a:blip r:embed="rId2"/>
          <a:srcRect l="-38" r="-38" t="0" b="0"/>
          <a:stretch/>
        </p:blipFill>
        <p:spPr>
          <a:xfrm>
            <a:off x="9144000" y="3429000"/>
            <a:ext cx="7810805" cy="418795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JS — 클릭 이벤트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18 / 26</a:t>
            </a:r>
            <a:endParaRPr lang="en-US" sz="1600" dirty="0"/>
          </a:p>
        </p:txBody>
      </p:sp>
      <p:sp>
        <p:nvSpPr>
          <p:cNvPr id="14" name="Text 10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“버튼이 클릭되면 → 이걸 해”</a:t>
            </a:r>
            <a:endParaRPr lang="en-US" sz="6600" dirty="0"/>
          </a:p>
        </p:txBody>
      </p:sp>
      <p:sp>
        <p:nvSpPr>
          <p:cNvPr id="15" name="Text 11"/>
          <p:cNvSpPr txBox="1"/>
          <p:nvPr/>
        </p:nvSpPr>
        <p:spPr>
          <a:xfrm>
            <a:off x="1333195" y="3429000"/>
            <a:ext cx="74295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어떻게 동작해요?</a:t>
            </a:r>
            <a:endParaRPr lang="en-US" sz="1600" dirty="0"/>
          </a:p>
        </p:txBody>
      </p:sp>
      <p:sp>
        <p:nvSpPr>
          <p:cNvPr id="16" name="Text 12"/>
          <p:cNvSpPr txBox="1"/>
          <p:nvPr/>
        </p:nvSpPr>
        <p:spPr>
          <a:xfrm>
            <a:off x="1619402" y="4000500"/>
            <a:ext cx="685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1️⃣ &lt;button id="hello-btn"&gt; 만들기</a:t>
            </a:r>
            <a:endParaRPr lang="en-US" sz="2100" dirty="0"/>
          </a:p>
        </p:txBody>
      </p:sp>
      <p:sp>
        <p:nvSpPr>
          <p:cNvPr id="17" name="Text 13"/>
          <p:cNvSpPr txBox="1"/>
          <p:nvPr/>
        </p:nvSpPr>
        <p:spPr>
          <a:xfrm>
            <a:off x="5048402" y="5238598"/>
            <a:ext cx="5715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↓</a:t>
            </a:r>
            <a:endParaRPr lang="en-US" sz="2200" dirty="0"/>
          </a:p>
        </p:txBody>
      </p:sp>
      <p:sp>
        <p:nvSpPr>
          <p:cNvPr id="18" name="Text 14"/>
          <p:cNvSpPr txBox="1"/>
          <p:nvPr/>
        </p:nvSpPr>
        <p:spPr>
          <a:xfrm>
            <a:off x="1619402" y="5619902"/>
            <a:ext cx="685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2️⃣ JS로 그 버튼을 “듣는 중”으로 만들기</a:t>
            </a:r>
            <a:endParaRPr lang="en-US" sz="2100" dirty="0"/>
          </a:p>
        </p:txBody>
      </p:sp>
      <p:sp>
        <p:nvSpPr>
          <p:cNvPr id="19" name="Text 15"/>
          <p:cNvSpPr txBox="1"/>
          <p:nvPr/>
        </p:nvSpPr>
        <p:spPr>
          <a:xfrm>
            <a:off x="5048402" y="6858000"/>
            <a:ext cx="5715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↓</a:t>
            </a:r>
            <a:endParaRPr lang="en-US" sz="2200" dirty="0"/>
          </a:p>
        </p:txBody>
      </p:sp>
      <p:sp>
        <p:nvSpPr>
          <p:cNvPr id="20" name="Text 16"/>
          <p:cNvSpPr txBox="1"/>
          <p:nvPr/>
        </p:nvSpPr>
        <p:spPr>
          <a:xfrm>
            <a:off x="1619402" y="7239305"/>
            <a:ext cx="685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3️⃣ 사용자가 클릭 → 약속한 함수 실행 ✨</a:t>
            </a:r>
            <a:endParaRPr lang="en-US" sz="2100" dirty="0"/>
          </a:p>
        </p:txBody>
      </p:sp>
      <p:sp>
        <p:nvSpPr>
          <p:cNvPr id="21" name="Text 17"/>
          <p:cNvSpPr txBox="1"/>
          <p:nvPr/>
        </p:nvSpPr>
        <p:spPr>
          <a:xfrm>
            <a:off x="9430207" y="3534156"/>
            <a:ext cx="5715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&lt;script&gt; 안에 작성</a:t>
            </a:r>
            <a:endParaRPr lang="en-US" sz="1300" dirty="0"/>
          </a:p>
        </p:txBody>
      </p:sp>
      <p:sp>
        <p:nvSpPr>
          <p:cNvPr id="22" name="Text 18"/>
          <p:cNvSpPr txBox="1"/>
          <p:nvPr/>
        </p:nvSpPr>
        <p:spPr>
          <a:xfrm>
            <a:off x="9430207" y="4000500"/>
            <a:ext cx="7429500" cy="3210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1. 버튼과 메시지 자리를 잡아요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let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btn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document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getElementById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"hello-btn"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let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msg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document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getElementById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"msg"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// 2. "클릭되면 이 함수 실행해줘"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btn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addEventListener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"click"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, 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function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() {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msg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textContent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"반가워요! 👋"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msg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style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6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color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"#1F8F73"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}); </a:t>
            </a:r>
            <a:endParaRPr lang="en-US" sz="1600" dirty="0"/>
          </a:p>
        </p:txBody>
      </p:sp>
      <p:sp>
        <p:nvSpPr>
          <p:cNvPr id="23" name="Text 19"/>
          <p:cNvSpPr txBox="1"/>
          <p:nvPr/>
        </p:nvSpPr>
        <p:spPr>
          <a:xfrm>
            <a:off x="1619402" y="9430207"/>
            <a:ext cx="1524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💡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“클릭”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을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“mouseover”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로 바꾸면 마우스만 갖다 대도 동작해요! 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3715207"/>
            <a:ext cx="7810805" cy="2286000"/>
          </a:xfrm>
          <a:prstGeom prst="roundRect">
            <a:avLst>
              <a:gd name="adj" fmla="val 2667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333195" y="6762902"/>
            <a:ext cx="7810805" cy="2667305"/>
          </a:xfrm>
          <a:prstGeom prst="roundRect">
            <a:avLst>
              <a:gd name="adj" fmla="val 1959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25305" y="3715207"/>
            <a:ext cx="7429500" cy="2667305"/>
          </a:xfrm>
          <a:prstGeom prst="roundRect">
            <a:avLst>
              <a:gd name="adj" fmla="val 1959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525305" y="7144207"/>
            <a:ext cx="7429500" cy="2667305"/>
          </a:xfrm>
          <a:prstGeom prst="roundRect">
            <a:avLst>
              <a:gd name="adj" fmla="val 1959"/>
            </a:avLst>
          </a:prstGeom>
          <a:solidFill>
            <a:srgbClr val="DCEFE6"/>
          </a:solidFill>
          <a:ln w="38100">
            <a:solidFill>
              <a:srgbClr val="1F8F73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0287000" y="4572000"/>
            <a:ext cx="2095805" cy="571500"/>
          </a:xfrm>
          <a:prstGeom prst="roundRect">
            <a:avLst>
              <a:gd name="adj" fmla="val 160000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10287000" y="7524598"/>
            <a:ext cx="2095805" cy="571500"/>
          </a:xfrm>
          <a:prstGeom prst="roundRect">
            <a:avLst>
              <a:gd name="adj" fmla="val 160000"/>
            </a:avLst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8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JS — 실습 · 15분</a:t>
            </a:r>
            <a:endParaRPr lang="en-US" sz="1600" dirty="0"/>
          </a:p>
        </p:txBody>
      </p:sp>
      <p:sp>
        <p:nvSpPr>
          <p:cNvPr id="12" name="Text 9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19 / 26</a:t>
            </a:r>
            <a:endParaRPr lang="en-US" sz="1600" dirty="0"/>
          </a:p>
        </p:txBody>
      </p:sp>
      <p:sp>
        <p:nvSpPr>
          <p:cNvPr id="13" name="Text 10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인사하기 버튼 만들기</a:t>
            </a:r>
            <a:endParaRPr lang="en-US" sz="6600" dirty="0"/>
          </a:p>
        </p:txBody>
      </p:sp>
      <p:sp>
        <p:nvSpPr>
          <p:cNvPr id="14" name="Text 11"/>
          <p:cNvSpPr txBox="1"/>
          <p:nvPr/>
        </p:nvSpPr>
        <p:spPr>
          <a:xfrm>
            <a:off x="1333195" y="3238805"/>
            <a:ext cx="7810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STEP 1 — &lt;body&gt; 아래쪽에 추가</a:t>
            </a:r>
            <a:endParaRPr lang="en-US" sz="1500" dirty="0"/>
          </a:p>
        </p:txBody>
      </p:sp>
      <p:sp>
        <p:nvSpPr>
          <p:cNvPr id="15" name="Text 12"/>
          <p:cNvSpPr txBox="1"/>
          <p:nvPr/>
        </p:nvSpPr>
        <p:spPr>
          <a:xfrm>
            <a:off x="1619402" y="4000500"/>
            <a:ext cx="7429500" cy="1781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&lt;button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id=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"hello-btn"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👋 인사하기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&lt;/button&gt;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id=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"msg"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&gt;&lt;/p&gt;</a:t>
            </a:r>
            <a:endParaRPr lang="en-US" sz="1600" dirty="0"/>
          </a:p>
        </p:txBody>
      </p:sp>
      <p:sp>
        <p:nvSpPr>
          <p:cNvPr id="16" name="Text 13"/>
          <p:cNvSpPr txBox="1"/>
          <p:nvPr/>
        </p:nvSpPr>
        <p:spPr>
          <a:xfrm>
            <a:off x="1333195" y="6286500"/>
            <a:ext cx="7810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STEP 2 — &lt;/body&gt; 바로 위에 &lt;script&gt;</a:t>
            </a:r>
            <a:endParaRPr lang="en-US" sz="1500" dirty="0"/>
          </a:p>
        </p:txBody>
      </p:sp>
      <p:sp>
        <p:nvSpPr>
          <p:cNvPr id="17" name="Text 14"/>
          <p:cNvSpPr txBox="1"/>
          <p:nvPr/>
        </p:nvSpPr>
        <p:spPr>
          <a:xfrm>
            <a:off x="1619402" y="7048195"/>
            <a:ext cx="7429500" cy="2200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&lt;script&gt;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const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btn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document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getElementById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5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"hello-btn"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const</a:t>
            </a:r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msg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document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getElementById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5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"msg"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);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btn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addEventListener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(</a:t>
            </a:r>
            <a:pPr algn="l" indent="0" marL="0">
              <a:buNone/>
            </a:pPr>
            <a:r>
              <a:rPr lang="en-US" sz="15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"click"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, () =&gt; {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msg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.</a:t>
            </a:r>
            <a:pPr algn="l" indent="0" marL="0">
              <a:buNone/>
            </a:pPr>
            <a:r>
              <a:rPr lang="en-US" sz="150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textContent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= </a:t>
            </a:r>
            <a:pPr algn="l" indent="0" marL="0">
              <a:buNone/>
            </a:pPr>
            <a:r>
              <a:rPr lang="en-US" sz="15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"반가워요!"</a:t>
            </a:r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});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&lt;/script&gt;</a:t>
            </a:r>
            <a:endParaRPr lang="en-US" sz="1500" dirty="0"/>
          </a:p>
        </p:txBody>
      </p:sp>
      <p:sp>
        <p:nvSpPr>
          <p:cNvPr id="18" name="Text 15"/>
          <p:cNvSpPr txBox="1"/>
          <p:nvPr/>
        </p:nvSpPr>
        <p:spPr>
          <a:xfrm>
            <a:off x="9525305" y="3238805"/>
            <a:ext cx="74295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결과 — 클릭 전</a:t>
            </a:r>
            <a:endParaRPr lang="en-US" sz="1500" dirty="0"/>
          </a:p>
        </p:txBody>
      </p:sp>
      <p:sp>
        <p:nvSpPr>
          <p:cNvPr id="19" name="Text 16"/>
          <p:cNvSpPr txBox="1"/>
          <p:nvPr/>
        </p:nvSpPr>
        <p:spPr>
          <a:xfrm>
            <a:off x="10287000" y="4572000"/>
            <a:ext cx="20958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👋 인사하기</a:t>
            </a:r>
            <a:endParaRPr lang="en-US" sz="1800" dirty="0"/>
          </a:p>
        </p:txBody>
      </p:sp>
      <p:sp>
        <p:nvSpPr>
          <p:cNvPr id="20" name="Text 17"/>
          <p:cNvSpPr txBox="1"/>
          <p:nvPr/>
        </p:nvSpPr>
        <p:spPr>
          <a:xfrm>
            <a:off x="12763195" y="4714646"/>
            <a:ext cx="381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← 클릭해보세요</a:t>
            </a:r>
            <a:endParaRPr lang="en-US" sz="1600" dirty="0"/>
          </a:p>
        </p:txBody>
      </p:sp>
      <p:sp>
        <p:nvSpPr>
          <p:cNvPr id="21" name="Text 18"/>
          <p:cNvSpPr txBox="1"/>
          <p:nvPr/>
        </p:nvSpPr>
        <p:spPr>
          <a:xfrm>
            <a:off x="9525305" y="6667805"/>
            <a:ext cx="74295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클릭 후</a:t>
            </a:r>
            <a:endParaRPr lang="en-US" sz="1500" dirty="0"/>
          </a:p>
        </p:txBody>
      </p:sp>
      <p:sp>
        <p:nvSpPr>
          <p:cNvPr id="22" name="Text 19"/>
          <p:cNvSpPr txBox="1"/>
          <p:nvPr/>
        </p:nvSpPr>
        <p:spPr>
          <a:xfrm>
            <a:off x="10287000" y="7524598"/>
            <a:ext cx="20958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👋 인사하기</a:t>
            </a:r>
            <a:endParaRPr lang="en-US" sz="1800" dirty="0"/>
          </a:p>
        </p:txBody>
      </p:sp>
      <p:sp>
        <p:nvSpPr>
          <p:cNvPr id="23" name="Text 20"/>
          <p:cNvSpPr txBox="1"/>
          <p:nvPr/>
        </p:nvSpPr>
        <p:spPr>
          <a:xfrm>
            <a:off x="10287000" y="8382305"/>
            <a:ext cx="590611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8F73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반가워요!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3810305"/>
            <a:ext cx="7429500" cy="5333695"/>
          </a:xfrm>
          <a:prstGeom prst="roundRect">
            <a:avLst>
              <a:gd name="adj" fmla="val 735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  <a:effectLst>
            <a:outerShdw sx="100000" sy="100000" kx="0" ky="0" algn="bl" rotWithShape="0" blurRad="12700" dist="139700" dir="18900000">
              <a:srgbClr val="1f233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9715500" y="8572500"/>
            <a:ext cx="7239305" cy="761695"/>
          </a:xfrm>
          <a:prstGeom prst="roundRect">
            <a:avLst>
              <a:gd name="adj" fmla="val 12005"/>
            </a:avLst>
          </a:prstGeom>
          <a:solidFill>
            <a:srgbClr val="FBEFC8"/>
          </a:solidFill>
          <a:ln/>
        </p:spPr>
      </p:sp>
      <p:sp>
        <p:nvSpPr>
          <p:cNvPr id="7" name="Shape 4"/>
          <p:cNvSpPr/>
          <p:nvPr/>
        </p:nvSpPr>
        <p:spPr>
          <a:xfrm>
            <a:off x="9715500" y="8572500"/>
            <a:ext cx="57607" cy="761695"/>
          </a:xfrm>
          <a:prstGeom prst="roundRect">
            <a:avLst>
              <a:gd name="adj" fmla="val 158731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pic>
        <p:nvPicPr>
          <p:cNvPr id="8" name="Image 1" descr="gen-dedup-f3c6d3f498d3c34c352def0490560126.png">    </p:cNvPr>
          <p:cNvPicPr>
            <a:picLocks noChangeAspect="1"/>
          </p:cNvPicPr>
          <p:nvPr/>
        </p:nvPicPr>
        <p:blipFill>
          <a:blip r:embed="rId2"/>
          <a:srcRect l="0" r="0" t="-31" b="-31"/>
          <a:stretch/>
        </p:blipFill>
        <p:spPr>
          <a:xfrm>
            <a:off x="1333195" y="3810305"/>
            <a:ext cx="7429500" cy="495605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1580998" y="4000500"/>
            <a:ext cx="133502" cy="133502"/>
          </a:xfrm>
          <a:prstGeom prst="ellipse">
            <a:avLst/>
          </a:prstGeom>
          <a:solidFill>
            <a:srgbClr val="E25A4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790395" y="4000500"/>
            <a:ext cx="133502" cy="133502"/>
          </a:xfrm>
          <a:prstGeom prst="ellipse">
            <a:avLst/>
          </a:prstGeom>
          <a:solidFill>
            <a:srgbClr val="F4C24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2000707" y="4000500"/>
            <a:ext cx="133502" cy="133502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2857500" y="4762195"/>
            <a:ext cx="1524305" cy="1524305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3619195" y="8382305"/>
            <a:ext cx="2857500" cy="590702"/>
          </a:xfrm>
          <a:prstGeom prst="roundRect">
            <a:avLst>
              <a:gd name="adj" fmla="val 29961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1333195" y="761695"/>
            <a:ext cx="3810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247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02 — 환영합니다</a:t>
            </a:r>
            <a:endParaRPr lang="en-US" sz="1600" dirty="0"/>
          </a:p>
        </p:txBody>
      </p:sp>
      <p:sp>
        <p:nvSpPr>
          <p:cNvPr id="15" name="Text 11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02 / 26</a:t>
            </a:r>
            <a:endParaRPr lang="en-US" sz="1600" dirty="0"/>
          </a:p>
        </p:txBody>
      </p:sp>
      <p:sp>
        <p:nvSpPr>
          <p:cNvPr id="16" name="Text 12"/>
          <p:cNvSpPr txBox="1"/>
          <p:nvPr/>
        </p:nvSpPr>
        <p:spPr>
          <a:xfrm>
            <a:off x="1333195" y="1904695"/>
            <a:ext cx="142875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200" spc="-72" kern="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오늘 우리가 만들 것</a:t>
            </a:r>
            <a:endParaRPr lang="en-US" sz="7200" dirty="0"/>
          </a:p>
        </p:txBody>
      </p:sp>
      <p:sp>
        <p:nvSpPr>
          <p:cNvPr id="17" name="Text 13"/>
          <p:cNvSpPr txBox="1"/>
          <p:nvPr/>
        </p:nvSpPr>
        <p:spPr>
          <a:xfrm>
            <a:off x="2476195" y="3933749"/>
            <a:ext cx="59061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https://내프로젝트.pages.dev</a:t>
            </a:r>
            <a:endParaRPr lang="en-US" sz="1300" dirty="0"/>
          </a:p>
        </p:txBody>
      </p:sp>
      <p:sp>
        <p:nvSpPr>
          <p:cNvPr id="18" name="Text 14"/>
          <p:cNvSpPr txBox="1"/>
          <p:nvPr/>
        </p:nvSpPr>
        <p:spPr>
          <a:xfrm>
            <a:off x="2857500" y="4762195"/>
            <a:ext cx="1524305" cy="1524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👋</a:t>
            </a:r>
            <a:endParaRPr lang="en-US" sz="6000" dirty="0"/>
          </a:p>
        </p:txBody>
      </p:sp>
      <p:sp>
        <p:nvSpPr>
          <p:cNvPr id="19" name="Text 15"/>
          <p:cNvSpPr txBox="1"/>
          <p:nvPr/>
        </p:nvSpPr>
        <p:spPr>
          <a:xfrm>
            <a:off x="1362456" y="6572707"/>
            <a:ext cx="7372807" cy="7525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0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안녕하세요, 홍길동입니다</a:t>
            </a:r>
            <a:endParaRPr lang="en-US" sz="4000" dirty="0"/>
          </a:p>
        </p:txBody>
      </p:sp>
      <p:sp>
        <p:nvSpPr>
          <p:cNvPr id="20" name="Text 16"/>
          <p:cNvSpPr txBox="1"/>
          <p:nvPr/>
        </p:nvSpPr>
        <p:spPr>
          <a:xfrm>
            <a:off x="1714500" y="7334402"/>
            <a:ext cx="6667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웹 개발을 배우는 중이에요.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관심사 · 연락처 · 좋아하는 것들 </a:t>
            </a:r>
            <a:endParaRPr lang="en-US" sz="1800" dirty="0"/>
          </a:p>
        </p:txBody>
      </p:sp>
      <p:sp>
        <p:nvSpPr>
          <p:cNvPr id="21" name="Text 17"/>
          <p:cNvSpPr txBox="1"/>
          <p:nvPr/>
        </p:nvSpPr>
        <p:spPr>
          <a:xfrm>
            <a:off x="3619195" y="8382305"/>
            <a:ext cx="2857500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인사하기 👋</a:t>
            </a:r>
            <a:endParaRPr lang="en-US" sz="1800" dirty="0"/>
          </a:p>
        </p:txBody>
      </p:sp>
      <p:sp>
        <p:nvSpPr>
          <p:cNvPr id="22" name="Text 18"/>
          <p:cNvSpPr txBox="1"/>
          <p:nvPr/>
        </p:nvSpPr>
        <p:spPr>
          <a:xfrm>
            <a:off x="9715500" y="3810305"/>
            <a:ext cx="7239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RESULT</a:t>
            </a:r>
            <a:endParaRPr lang="en-US" sz="1600" dirty="0"/>
          </a:p>
        </p:txBody>
      </p:sp>
      <p:sp>
        <p:nvSpPr>
          <p:cNvPr id="23" name="Text 19"/>
          <p:cNvSpPr txBox="1"/>
          <p:nvPr/>
        </p:nvSpPr>
        <p:spPr>
          <a:xfrm>
            <a:off x="9715500" y="4286707"/>
            <a:ext cx="7239305" cy="141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8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인터넷 어디에서나</a:t>
            </a:r>
            <a:pPr algn="l" indent="0" marL="0">
              <a:buNone/>
            </a:pP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열리는 내 페이지 </a:t>
            </a:r>
            <a:endParaRPr lang="en-US" sz="4800" dirty="0"/>
          </a:p>
        </p:txBody>
      </p:sp>
      <p:sp>
        <p:nvSpPr>
          <p:cNvPr id="24" name="Text 20"/>
          <p:cNvSpPr txBox="1"/>
          <p:nvPr/>
        </p:nvSpPr>
        <p:spPr>
          <a:xfrm>
            <a:off x="9715500" y="6096305"/>
            <a:ext cx="7239305" cy="1591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✓ HTML로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내용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을 적고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✓ CSS로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꾸미고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✓ JS로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버튼을 동작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시키고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✓ Cloudflare Pages로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 세계에 공개</a:t>
            </a:r>
            <a:endParaRPr lang="en-US" sz="1900" dirty="0"/>
          </a:p>
        </p:txBody>
      </p:sp>
      <p:sp>
        <p:nvSpPr>
          <p:cNvPr id="25" name="Text 21"/>
          <p:cNvSpPr txBox="1"/>
          <p:nvPr/>
        </p:nvSpPr>
        <p:spPr>
          <a:xfrm>
            <a:off x="10001707" y="8686800"/>
            <a:ext cx="67629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💡 끝나면 친구한테 링크 한 줄 보내면 끝!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190695"/>
            <a:ext cx="7429500" cy="4953305"/>
          </a:xfrm>
          <a:prstGeom prst="roundRect">
            <a:avLst>
              <a:gd name="adj" fmla="val 852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525305" y="4190695"/>
            <a:ext cx="7429500" cy="4953305"/>
          </a:xfrm>
          <a:prstGeom prst="roundRect">
            <a:avLst>
              <a:gd name="adj" fmla="val 852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714500" y="6191402"/>
            <a:ext cx="6667805" cy="761695"/>
          </a:xfrm>
          <a:prstGeom prst="roundRect">
            <a:avLst>
              <a:gd name="adj" fmla="val 18007"/>
            </a:avLst>
          </a:prstGeom>
          <a:solidFill>
            <a:srgbClr val="2A2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905695" y="6191402"/>
            <a:ext cx="6667805" cy="761695"/>
          </a:xfrm>
          <a:prstGeom prst="roundRect">
            <a:avLst>
              <a:gd name="adj" fmla="val 18007"/>
            </a:avLst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DEPLOY — 인터넷에 공개하기</a:t>
            </a:r>
            <a:endParaRPr lang="en-US" sz="1600" dirty="0"/>
          </a:p>
        </p:txBody>
      </p:sp>
      <p:sp>
        <p:nvSpPr>
          <p:cNvPr id="10" name="Text 7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20 / 26</a:t>
            </a:r>
            <a:endParaRPr lang="en-US" sz="1600" dirty="0"/>
          </a:p>
        </p:txBody>
      </p:sp>
      <p:sp>
        <p:nvSpPr>
          <p:cNvPr id="11" name="Text 8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Cloudflare Pages = 공짜 웹 서버</a:t>
            </a:r>
            <a:endParaRPr lang="en-US" sz="6600" dirty="0"/>
          </a:p>
        </p:txBody>
      </p:sp>
      <p:sp>
        <p:nvSpPr>
          <p:cNvPr id="12" name="Text 9"/>
          <p:cNvSpPr txBox="1"/>
          <p:nvPr/>
        </p:nvSpPr>
        <p:spPr>
          <a:xfrm>
            <a:off x="1333195" y="3238805"/>
            <a:ext cx="156216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내 컴퓨터 안의 index.html을, 누구나 볼 수 있게 인터넷에 “걸어두는” 서비스예요.</a:t>
            </a:r>
            <a:endParaRPr lang="en-US" sz="2200" dirty="0"/>
          </a:p>
        </p:txBody>
      </p:sp>
      <p:sp>
        <p:nvSpPr>
          <p:cNvPr id="13" name="Text 10"/>
          <p:cNvSpPr txBox="1"/>
          <p:nvPr/>
        </p:nvSpPr>
        <p:spPr>
          <a:xfrm>
            <a:off x="1714500" y="4572000"/>
            <a:ext cx="66678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지금 (배포 전)</a:t>
            </a:r>
            <a:endParaRPr lang="en-US" sz="1600" dirty="0"/>
          </a:p>
        </p:txBody>
      </p:sp>
      <p:sp>
        <p:nvSpPr>
          <p:cNvPr id="14" name="Text 11"/>
          <p:cNvSpPr txBox="1"/>
          <p:nvPr/>
        </p:nvSpPr>
        <p:spPr>
          <a:xfrm>
            <a:off x="1714500" y="5143500"/>
            <a:ext cx="66678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💻 내 컴퓨터에만 있는 파일</a:t>
            </a:r>
            <a:endParaRPr lang="en-US" sz="2800" dirty="0"/>
          </a:p>
        </p:txBody>
      </p:sp>
      <p:sp>
        <p:nvSpPr>
          <p:cNvPr id="15" name="Text 12"/>
          <p:cNvSpPr txBox="1"/>
          <p:nvPr/>
        </p:nvSpPr>
        <p:spPr>
          <a:xfrm>
            <a:off x="1714500" y="6191402"/>
            <a:ext cx="666780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file:///Users/me/my-first-page/index.html</a:t>
            </a:r>
            <a:endParaRPr lang="en-US" sz="1500" dirty="0"/>
          </a:p>
        </p:txBody>
      </p:sp>
      <p:sp>
        <p:nvSpPr>
          <p:cNvPr id="16" name="Text 13"/>
          <p:cNvSpPr txBox="1"/>
          <p:nvPr/>
        </p:nvSpPr>
        <p:spPr>
          <a:xfrm>
            <a:off x="1714500" y="7429500"/>
            <a:ext cx="6667805" cy="1067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😢 친구한테 보여줄 수 없어요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😢 내 컴퓨터를 꺼두면 안 보여요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😢 자랑하기 어려워요 </a:t>
            </a:r>
            <a:endParaRPr lang="en-US" sz="1800" dirty="0"/>
          </a:p>
        </p:txBody>
      </p:sp>
      <p:sp>
        <p:nvSpPr>
          <p:cNvPr id="17" name="Text 14"/>
          <p:cNvSpPr txBox="1"/>
          <p:nvPr/>
        </p:nvSpPr>
        <p:spPr>
          <a:xfrm>
            <a:off x="9905695" y="4572000"/>
            <a:ext cx="66678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Cloudflare Pages 배포 후</a:t>
            </a:r>
            <a:endParaRPr lang="en-US" sz="1600" dirty="0"/>
          </a:p>
        </p:txBody>
      </p:sp>
      <p:sp>
        <p:nvSpPr>
          <p:cNvPr id="18" name="Text 15"/>
          <p:cNvSpPr txBox="1"/>
          <p:nvPr/>
        </p:nvSpPr>
        <p:spPr>
          <a:xfrm>
            <a:off x="9905695" y="5143500"/>
            <a:ext cx="66678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🌍 전 세계 어디서나 열려요</a:t>
            </a:r>
            <a:endParaRPr lang="en-US" sz="2800" dirty="0"/>
          </a:p>
        </p:txBody>
      </p:sp>
      <p:sp>
        <p:nvSpPr>
          <p:cNvPr id="19" name="Text 16"/>
          <p:cNvSpPr txBox="1"/>
          <p:nvPr/>
        </p:nvSpPr>
        <p:spPr>
          <a:xfrm>
            <a:off x="9905695" y="6191402"/>
            <a:ext cx="666780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https://내프로젝트.pages.dev</a:t>
            </a:r>
            <a:endParaRPr lang="en-US" sz="1600" dirty="0"/>
          </a:p>
        </p:txBody>
      </p:sp>
      <p:sp>
        <p:nvSpPr>
          <p:cNvPr id="20" name="Text 17"/>
          <p:cNvSpPr txBox="1"/>
          <p:nvPr/>
        </p:nvSpPr>
        <p:spPr>
          <a:xfrm>
            <a:off x="9905695" y="7429500"/>
            <a:ext cx="6667805" cy="1067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✨ 친구한테 링크 한 줄 보내면 끝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✨ 24시간 365일 열려있어요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✨ </a:t>
            </a:r>
            <a:pPr algn="l" indent="0" marL="0">
              <a:buNone/>
            </a:pPr>
            <a:r>
              <a:rPr lang="en-US" sz="1800" b="1" dirty="0">
                <a:solidFill>
                  <a:srgbClr val="F4C24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완전 무료 · HTTPS 자동</a:t>
            </a:r>
            <a:endParaRPr lang="en-US" sz="1800" dirty="0"/>
          </a:p>
        </p:txBody>
      </p:sp>
      <p:sp>
        <p:nvSpPr>
          <p:cNvPr id="21" name="Text 18"/>
          <p:cNvSpPr txBox="1"/>
          <p:nvPr/>
        </p:nvSpPr>
        <p:spPr>
          <a:xfrm>
            <a:off x="1333195" y="9620402"/>
            <a:ext cx="15621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─── 가입부터 배포까지 약 15분. 드래그 한 번이면 끝납니다.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7429500"/>
            <a:ext cx="7619695" cy="1904695"/>
          </a:xfrm>
          <a:prstGeom prst="roundRect">
            <a:avLst>
              <a:gd name="adj" fmla="val 2880"/>
            </a:avLst>
          </a:prstGeom>
          <a:solidFill>
            <a:srgbClr val="DCEFE6"/>
          </a:solidFill>
          <a:ln/>
        </p:spPr>
      </p:sp>
      <p:sp>
        <p:nvSpPr>
          <p:cNvPr id="6" name="Shape 3"/>
          <p:cNvSpPr/>
          <p:nvPr/>
        </p:nvSpPr>
        <p:spPr>
          <a:xfrm>
            <a:off x="1333195" y="7429500"/>
            <a:ext cx="75895" cy="1904695"/>
          </a:xfrm>
          <a:prstGeom prst="roundRect">
            <a:avLst>
              <a:gd name="adj" fmla="val 72289"/>
            </a:avLst>
          </a:prstGeom>
          <a:solidFill>
            <a:srgbClr val="1F8F73"/>
          </a:solidFill>
          <a:ln w="12700">
            <a:solidFill>
              <a:srgbClr val="1F8F73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25305" y="3429000"/>
            <a:ext cx="7429500" cy="5905195"/>
          </a:xfrm>
          <a:prstGeom prst="roundRect">
            <a:avLst>
              <a:gd name="adj" fmla="val 400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  <a:effectLst>
            <a:outerShdw sx="100000" sy="100000" kx="0" ky="0" algn="bl" rotWithShape="0" blurRad="12700" dist="139700" dir="18900000">
              <a:srgbClr val="1f2330">
                <a:alpha val="100000"/>
              </a:srgbClr>
            </a:outerShdw>
          </a:effectLst>
        </p:spPr>
      </p:sp>
      <p:pic>
        <p:nvPicPr>
          <p:cNvPr id="8" name="Image 1" descr="gen-dedup-2257afbfa9bc8016f259e85d17ed5ceb.png">    </p:cNvPr>
          <p:cNvPicPr>
            <a:picLocks noChangeAspect="1"/>
          </p:cNvPicPr>
          <p:nvPr/>
        </p:nvPicPr>
        <p:blipFill>
          <a:blip r:embed="rId2"/>
          <a:srcRect l="0" r="0" t="-16" b="-16"/>
          <a:stretch/>
        </p:blipFill>
        <p:spPr>
          <a:xfrm>
            <a:off x="9525305" y="3429000"/>
            <a:ext cx="7429500" cy="476402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9715500" y="3600907"/>
            <a:ext cx="133502" cy="133502"/>
          </a:xfrm>
          <a:prstGeom prst="ellipse">
            <a:avLst/>
          </a:prstGeom>
          <a:solidFill>
            <a:srgbClr val="E25A4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9924898" y="3600907"/>
            <a:ext cx="133502" cy="133502"/>
          </a:xfrm>
          <a:prstGeom prst="ellipse">
            <a:avLst/>
          </a:prstGeom>
          <a:solidFill>
            <a:srgbClr val="F4C24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10134295" y="3600907"/>
            <a:ext cx="133502" cy="133502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12573000" y="4286707"/>
            <a:ext cx="1333195" cy="952805"/>
          </a:xfrm>
          <a:prstGeom prst="roundRect">
            <a:avLst>
              <a:gd name="adj" fmla="val 15355"/>
            </a:avLst>
          </a:prstGeom>
          <a:solidFill>
            <a:srgbClr val="F3802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10477195" y="6381598"/>
            <a:ext cx="5524805" cy="514807"/>
          </a:xfrm>
          <a:prstGeom prst="roundRect">
            <a:avLst>
              <a:gd name="adj" fmla="val 39471"/>
            </a:avLst>
          </a:prstGeom>
          <a:solidFill>
            <a:srgbClr val="FFFFFF"/>
          </a:solidFill>
          <a:ln w="25400">
            <a:solidFill>
              <a:srgbClr val="D9D1BF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10477195" y="7095744"/>
            <a:ext cx="5524805" cy="514807"/>
          </a:xfrm>
          <a:prstGeom prst="roundRect">
            <a:avLst>
              <a:gd name="adj" fmla="val 39471"/>
            </a:avLst>
          </a:prstGeom>
          <a:solidFill>
            <a:srgbClr val="FFFFFF"/>
          </a:solidFill>
          <a:ln w="25400">
            <a:solidFill>
              <a:srgbClr val="D9D1BF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0477195" y="8382305"/>
            <a:ext cx="5524805" cy="533095"/>
          </a:xfrm>
          <a:prstGeom prst="roundRect">
            <a:avLst>
              <a:gd name="adj" fmla="val 36756"/>
            </a:avLst>
          </a:prstGeom>
          <a:solidFill>
            <a:srgbClr val="F3802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2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DEPLOY — STEP 1 / 4</a:t>
            </a:r>
            <a:endParaRPr lang="en-US" sz="1600" dirty="0"/>
          </a:p>
        </p:txBody>
      </p:sp>
      <p:sp>
        <p:nvSpPr>
          <p:cNvPr id="17" name="Text 13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21 / 26</a:t>
            </a:r>
            <a:endParaRPr lang="en-US" sz="1600" dirty="0"/>
          </a:p>
        </p:txBody>
      </p:sp>
      <p:sp>
        <p:nvSpPr>
          <p:cNvPr id="18" name="Text 14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① Cloudflare 가입하기</a:t>
            </a:r>
            <a:endParaRPr lang="en-US" sz="6600" dirty="0"/>
          </a:p>
        </p:txBody>
      </p:sp>
      <p:sp>
        <p:nvSpPr>
          <p:cNvPr id="19" name="Text 15"/>
          <p:cNvSpPr txBox="1"/>
          <p:nvPr/>
        </p:nvSpPr>
        <p:spPr>
          <a:xfrm>
            <a:off x="1333195" y="3429000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따라하기</a:t>
            </a:r>
            <a:endParaRPr lang="en-US" sz="1600" dirty="0"/>
          </a:p>
        </p:txBody>
      </p:sp>
      <p:sp>
        <p:nvSpPr>
          <p:cNvPr id="20" name="Text 16"/>
          <p:cNvSpPr txBox="1"/>
          <p:nvPr/>
        </p:nvSpPr>
        <p:spPr>
          <a:xfrm>
            <a:off x="1333195" y="4000500"/>
            <a:ext cx="7620610" cy="2124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크롬에서 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접속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Sign up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클릭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이메일 · 비밀번호 입력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메일함에서 인증 메일 클릭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로그인 → 대시보드 진입 </a:t>
            </a:r>
            <a:endParaRPr lang="en-US" sz="1900" dirty="0"/>
          </a:p>
        </p:txBody>
      </p:sp>
      <p:sp>
        <p:nvSpPr>
          <p:cNvPr id="21" name="Shape 17"/>
          <p:cNvSpPr/>
          <p:nvPr/>
        </p:nvSpPr>
        <p:spPr>
          <a:xfrm>
            <a:off x="2610612" y="4058107"/>
            <a:ext cx="2800807" cy="352044"/>
          </a:xfrm>
          <a:prstGeom prst="roundRect">
            <a:avLst>
              <a:gd name="adj" fmla="val 56160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8"/>
          <p:cNvSpPr txBox="1"/>
          <p:nvPr/>
        </p:nvSpPr>
        <p:spPr>
          <a:xfrm>
            <a:off x="1714500" y="7619695"/>
            <a:ext cx="70491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dirty="0">
                <a:solidFill>
                  <a:srgbClr val="1F8F73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✅ 카드 등록 필요 없음</a:t>
            </a:r>
            <a:endParaRPr lang="en-US" sz="2700" dirty="0"/>
          </a:p>
        </p:txBody>
      </p:sp>
      <p:sp>
        <p:nvSpPr>
          <p:cNvPr id="23" name="Text 19"/>
          <p:cNvSpPr txBox="1"/>
          <p:nvPr/>
        </p:nvSpPr>
        <p:spPr>
          <a:xfrm>
            <a:off x="1714500" y="8191195"/>
            <a:ext cx="70491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Cloudflare Pages 무료 플랜은 카드 없이도 OK.</a:t>
            </a:r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이메일과 비밀번호만으로 가입 끝! </a:t>
            </a:r>
            <a:endParaRPr lang="en-US" sz="1800" dirty="0"/>
          </a:p>
        </p:txBody>
      </p:sp>
      <p:sp>
        <p:nvSpPr>
          <p:cNvPr id="24" name="Text 20"/>
          <p:cNvSpPr txBox="1"/>
          <p:nvPr/>
        </p:nvSpPr>
        <p:spPr>
          <a:xfrm>
            <a:off x="10573207" y="3552444"/>
            <a:ext cx="5715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dash.cloudflare.com / sign-up</a:t>
            </a:r>
            <a:endParaRPr lang="en-US" sz="1300" dirty="0"/>
          </a:p>
        </p:txBody>
      </p:sp>
      <p:sp>
        <p:nvSpPr>
          <p:cNvPr id="25" name="Text 21"/>
          <p:cNvSpPr txBox="1"/>
          <p:nvPr/>
        </p:nvSpPr>
        <p:spPr>
          <a:xfrm>
            <a:off x="12573000" y="4286707"/>
            <a:ext cx="1334110" cy="952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☁️</a:t>
            </a:r>
            <a:endParaRPr lang="en-US" sz="3600" dirty="0"/>
          </a:p>
        </p:txBody>
      </p:sp>
      <p:sp>
        <p:nvSpPr>
          <p:cNvPr id="26" name="Text 22"/>
          <p:cNvSpPr txBox="1"/>
          <p:nvPr/>
        </p:nvSpPr>
        <p:spPr>
          <a:xfrm>
            <a:off x="9715500" y="5524805"/>
            <a:ext cx="7049110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Sign up for Cloudflare</a:t>
            </a:r>
            <a:endParaRPr lang="en-US" sz="3100" dirty="0"/>
          </a:p>
        </p:txBody>
      </p:sp>
      <p:sp>
        <p:nvSpPr>
          <p:cNvPr id="27" name="Text 23"/>
          <p:cNvSpPr txBox="1"/>
          <p:nvPr/>
        </p:nvSpPr>
        <p:spPr>
          <a:xfrm>
            <a:off x="10668305" y="6381598"/>
            <a:ext cx="51435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📧 Email</a:t>
            </a:r>
            <a:endParaRPr lang="en-US" sz="1500" dirty="0"/>
          </a:p>
        </p:txBody>
      </p:sp>
      <p:sp>
        <p:nvSpPr>
          <p:cNvPr id="28" name="Text 24"/>
          <p:cNvSpPr txBox="1"/>
          <p:nvPr/>
        </p:nvSpPr>
        <p:spPr>
          <a:xfrm>
            <a:off x="10668305" y="7095744"/>
            <a:ext cx="51435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🔒 Password</a:t>
            </a:r>
            <a:endParaRPr lang="en-US" sz="1500" dirty="0"/>
          </a:p>
        </p:txBody>
      </p:sp>
      <p:sp>
        <p:nvSpPr>
          <p:cNvPr id="29" name="Text 25"/>
          <p:cNvSpPr txBox="1"/>
          <p:nvPr/>
        </p:nvSpPr>
        <p:spPr>
          <a:xfrm>
            <a:off x="10477195" y="7810805"/>
            <a:ext cx="5524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✓ 8자 이상 · 대문자 · 숫자 · 특수문자 포함</a:t>
            </a:r>
            <a:endParaRPr lang="en-US" sz="1300" dirty="0"/>
          </a:p>
        </p:txBody>
      </p:sp>
      <p:sp>
        <p:nvSpPr>
          <p:cNvPr id="30" name="Text 26"/>
          <p:cNvSpPr txBox="1"/>
          <p:nvPr/>
        </p:nvSpPr>
        <p:spPr>
          <a:xfrm>
            <a:off x="10477195" y="8382305"/>
            <a:ext cx="55248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Sign up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8667598"/>
            <a:ext cx="7619695" cy="761695"/>
          </a:xfrm>
          <a:prstGeom prst="roundRect">
            <a:avLst>
              <a:gd name="adj" fmla="val 18007"/>
            </a:avLst>
          </a:prstGeom>
          <a:solidFill>
            <a:srgbClr val="DCEFE6"/>
          </a:solidFill>
          <a:ln/>
        </p:spPr>
      </p:sp>
      <p:sp>
        <p:nvSpPr>
          <p:cNvPr id="6" name="Shape 3"/>
          <p:cNvSpPr/>
          <p:nvPr/>
        </p:nvSpPr>
        <p:spPr>
          <a:xfrm>
            <a:off x="1333195" y="8667598"/>
            <a:ext cx="75895" cy="761695"/>
          </a:xfrm>
          <a:prstGeom prst="roundRect">
            <a:avLst>
              <a:gd name="adj" fmla="val 180723"/>
            </a:avLst>
          </a:prstGeom>
          <a:solidFill>
            <a:srgbClr val="1F8F73"/>
          </a:solidFill>
          <a:ln w="12700">
            <a:solidFill>
              <a:srgbClr val="1F8F73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25305" y="3429000"/>
            <a:ext cx="7429500" cy="6001207"/>
          </a:xfrm>
          <a:prstGeom prst="roundRect">
            <a:avLst>
              <a:gd name="adj" fmla="val 387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  <a:effectLst>
            <a:outerShdw sx="100000" sy="100000" kx="0" ky="0" algn="bl" rotWithShape="0" blurRad="12700" dist="139700" dir="18900000">
              <a:srgbClr val="1f2330">
                <a:alpha val="100000"/>
              </a:srgbClr>
            </a:outerShdw>
          </a:effectLst>
        </p:spPr>
      </p:sp>
      <p:pic>
        <p:nvPicPr>
          <p:cNvPr id="8" name="Image 1" descr="gen-dedup-2257afbfa9bc8016f259e85d17ed5ceb.png">    </p:cNvPr>
          <p:cNvPicPr>
            <a:picLocks noChangeAspect="1"/>
          </p:cNvPicPr>
          <p:nvPr/>
        </p:nvPicPr>
        <p:blipFill>
          <a:blip r:embed="rId2"/>
          <a:srcRect l="0" r="0" t="-16" b="-16"/>
          <a:stretch/>
        </p:blipFill>
        <p:spPr>
          <a:xfrm>
            <a:off x="9525305" y="3429000"/>
            <a:ext cx="7429500" cy="476402"/>
          </a:xfrm>
          <a:prstGeom prst="rect">
            <a:avLst/>
          </a:prstGeom>
        </p:spPr>
      </p:pic>
      <p:pic>
        <p:nvPicPr>
          <p:cNvPr id="9" name="Image 2" descr="gen-dedup-1c47bb11eebb33ef228925e7bd4201b4.png">    </p:cNvPr>
          <p:cNvPicPr>
            <a:picLocks noChangeAspect="1"/>
          </p:cNvPicPr>
          <p:nvPr/>
        </p:nvPicPr>
        <p:blipFill>
          <a:blip r:embed="rId3"/>
          <a:srcRect l="0" r="0" t="-11" b="-11"/>
          <a:stretch/>
        </p:blipFill>
        <p:spPr>
          <a:xfrm>
            <a:off x="9905695" y="4858207"/>
            <a:ext cx="3238805" cy="476402"/>
          </a:xfrm>
          <a:prstGeom prst="rect">
            <a:avLst/>
          </a:prstGeom>
        </p:spPr>
      </p:pic>
      <p:pic>
        <p:nvPicPr>
          <p:cNvPr id="10" name="Image 3" descr="gen-dedup-f03ab8f6a2a06e946bd6b5ed27465c69.png">    </p:cNvPr>
          <p:cNvPicPr>
            <a:picLocks noChangeAspect="1"/>
          </p:cNvPicPr>
          <p:nvPr/>
        </p:nvPicPr>
        <p:blipFill>
          <a:blip r:embed="rId4"/>
          <a:srcRect l="0" r="0" t="-11" b="-11"/>
          <a:stretch/>
        </p:blipFill>
        <p:spPr>
          <a:xfrm>
            <a:off x="13334695" y="4858207"/>
            <a:ext cx="3238805" cy="476402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9905695" y="6143854"/>
            <a:ext cx="6667805" cy="514807"/>
          </a:xfrm>
          <a:prstGeom prst="roundRect">
            <a:avLst>
              <a:gd name="adj" fmla="val 39471"/>
            </a:avLst>
          </a:prstGeom>
          <a:solidFill>
            <a:srgbClr val="FFFFFF"/>
          </a:solidFill>
          <a:ln w="25400">
            <a:solidFill>
              <a:srgbClr val="1F8F73"/>
            </a:solidFill>
            <a:prstDash val="solid"/>
          </a:ln>
        </p:spPr>
      </p:sp>
      <p:sp>
        <p:nvSpPr>
          <p:cNvPr id="12" name="Shape 6"/>
          <p:cNvSpPr/>
          <p:nvPr/>
        </p:nvSpPr>
        <p:spPr>
          <a:xfrm>
            <a:off x="9905695" y="7144207"/>
            <a:ext cx="6667805" cy="514807"/>
          </a:xfrm>
          <a:prstGeom prst="roundRect">
            <a:avLst>
              <a:gd name="adj" fmla="val 39471"/>
            </a:avLst>
          </a:prstGeom>
          <a:solidFill>
            <a:srgbClr val="DCEFE6"/>
          </a:solidFill>
          <a:ln w="25400">
            <a:solidFill>
              <a:srgbClr val="1F8F73"/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9905695" y="8382305"/>
            <a:ext cx="6667805" cy="571500"/>
          </a:xfrm>
          <a:prstGeom prst="roundRect">
            <a:avLst>
              <a:gd name="adj" fmla="val 32000"/>
            </a:avLst>
          </a:prstGeom>
          <a:solidFill>
            <a:srgbClr val="F3802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8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DEPLOY — STEP 2 / 4</a:t>
            </a:r>
            <a:endParaRPr lang="en-US" sz="1600" dirty="0"/>
          </a:p>
        </p:txBody>
      </p:sp>
      <p:sp>
        <p:nvSpPr>
          <p:cNvPr id="15" name="Text 9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22 / 26</a:t>
            </a:r>
            <a:endParaRPr lang="en-US" sz="1600" dirty="0"/>
          </a:p>
        </p:txBody>
      </p:sp>
      <p:sp>
        <p:nvSpPr>
          <p:cNvPr id="16" name="Text 10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② Pages 프로젝트 만들기</a:t>
            </a:r>
            <a:endParaRPr lang="en-US" sz="6600" dirty="0"/>
          </a:p>
        </p:txBody>
      </p:sp>
      <p:sp>
        <p:nvSpPr>
          <p:cNvPr id="17" name="Text 11"/>
          <p:cNvSpPr txBox="1"/>
          <p:nvPr/>
        </p:nvSpPr>
        <p:spPr>
          <a:xfrm>
            <a:off x="1333195" y="3429000"/>
            <a:ext cx="7429500" cy="8293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프로젝트는 “인터넷 위의 폴더”예요.</a:t>
            </a:r>
            <a:pPr algn="l" indent="0" marL="0">
              <a:buNone/>
            </a:pPr>
            <a:endParaRPr lang="en-US" sz="2100" dirty="0"/>
          </a:p>
          <a:p>
            <a:pPr algn="l" indent="0" marL="0">
              <a:buNone/>
            </a:pPr>
            <a:r>
              <a:rPr lang="en-US" sz="21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내 파일이 들어갈 공간을 먼저 만들어요. </a:t>
            </a:r>
            <a:endParaRPr lang="en-US" sz="2100" dirty="0"/>
          </a:p>
        </p:txBody>
      </p:sp>
      <p:sp>
        <p:nvSpPr>
          <p:cNvPr id="18" name="Text 12"/>
          <p:cNvSpPr txBox="1"/>
          <p:nvPr/>
        </p:nvSpPr>
        <p:spPr>
          <a:xfrm>
            <a:off x="1333195" y="495330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따라하기</a:t>
            </a:r>
            <a:endParaRPr lang="en-US" sz="1600" dirty="0"/>
          </a:p>
        </p:txBody>
      </p:sp>
      <p:sp>
        <p:nvSpPr>
          <p:cNvPr id="19" name="Text 13"/>
          <p:cNvSpPr txBox="1"/>
          <p:nvPr/>
        </p:nvSpPr>
        <p:spPr>
          <a:xfrm>
            <a:off x="1333195" y="5524805"/>
            <a:ext cx="7620610" cy="2115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대시보드 왼쪽 메뉴 →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Compute (Workers)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상단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Create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버튼 클릭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3.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Pages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탭 선택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4.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Upload assets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선택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프로젝트 이름 입력 →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Create project</a:t>
            </a:r>
            <a:endParaRPr lang="en-US" sz="1900" dirty="0"/>
          </a:p>
        </p:txBody>
      </p:sp>
      <p:sp>
        <p:nvSpPr>
          <p:cNvPr id="20" name="Text 14"/>
          <p:cNvSpPr txBox="1"/>
          <p:nvPr/>
        </p:nvSpPr>
        <p:spPr>
          <a:xfrm>
            <a:off x="1619402" y="8667598"/>
            <a:ext cx="7334402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💡 프로젝트 이름이 주소가 돼요. 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추천 </a:t>
            </a: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4486961" y="8891626"/>
            <a:ext cx="1790395" cy="314554"/>
          </a:xfrm>
          <a:prstGeom prst="roundRect">
            <a:avLst>
              <a:gd name="adj" fmla="val 70472"/>
            </a:avLst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6"/>
          <p:cNvSpPr txBox="1"/>
          <p:nvPr/>
        </p:nvSpPr>
        <p:spPr>
          <a:xfrm>
            <a:off x="9715500" y="3552444"/>
            <a:ext cx="5715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dash.cloudflare.com / pages / new</a:t>
            </a:r>
            <a:endParaRPr lang="en-US" sz="1300" dirty="0"/>
          </a:p>
        </p:txBody>
      </p:sp>
      <p:sp>
        <p:nvSpPr>
          <p:cNvPr id="23" name="Text 17"/>
          <p:cNvSpPr txBox="1"/>
          <p:nvPr/>
        </p:nvSpPr>
        <p:spPr>
          <a:xfrm>
            <a:off x="9905695" y="4190695"/>
            <a:ext cx="6667805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5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Create a project</a:t>
            </a:r>
            <a:endParaRPr lang="en-US" sz="2500" dirty="0"/>
          </a:p>
        </p:txBody>
      </p:sp>
      <p:sp>
        <p:nvSpPr>
          <p:cNvPr id="24" name="Text 18"/>
          <p:cNvSpPr txBox="1"/>
          <p:nvPr/>
        </p:nvSpPr>
        <p:spPr>
          <a:xfrm>
            <a:off x="9905695" y="4858207"/>
            <a:ext cx="32388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Connect to Git</a:t>
            </a:r>
            <a:endParaRPr lang="en-US" sz="1500" dirty="0"/>
          </a:p>
        </p:txBody>
      </p:sp>
      <p:sp>
        <p:nvSpPr>
          <p:cNvPr id="25" name="Text 19"/>
          <p:cNvSpPr txBox="1"/>
          <p:nvPr/>
        </p:nvSpPr>
        <p:spPr>
          <a:xfrm>
            <a:off x="13334695" y="4858207"/>
            <a:ext cx="32388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◉ Upload assets ✓</a:t>
            </a:r>
            <a:endParaRPr lang="en-US" sz="1500" dirty="0"/>
          </a:p>
        </p:txBody>
      </p:sp>
      <p:sp>
        <p:nvSpPr>
          <p:cNvPr id="26" name="Text 20"/>
          <p:cNvSpPr txBox="1"/>
          <p:nvPr/>
        </p:nvSpPr>
        <p:spPr>
          <a:xfrm>
            <a:off x="9905695" y="5810098"/>
            <a:ext cx="6667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Project name</a:t>
            </a:r>
            <a:endParaRPr lang="en-US" sz="1500" dirty="0"/>
          </a:p>
        </p:txBody>
      </p:sp>
      <p:sp>
        <p:nvSpPr>
          <p:cNvPr id="27" name="Text 21"/>
          <p:cNvSpPr txBox="1"/>
          <p:nvPr/>
        </p:nvSpPr>
        <p:spPr>
          <a:xfrm>
            <a:off x="10096805" y="6143854"/>
            <a:ext cx="62865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my-first-page</a:t>
            </a:r>
            <a:endParaRPr lang="en-US" sz="1600" dirty="0"/>
          </a:p>
        </p:txBody>
      </p:sp>
      <p:sp>
        <p:nvSpPr>
          <p:cNvPr id="28" name="Text 22"/>
          <p:cNvSpPr txBox="1"/>
          <p:nvPr/>
        </p:nvSpPr>
        <p:spPr>
          <a:xfrm>
            <a:off x="9905695" y="6858000"/>
            <a:ext cx="6667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Your project will be available at:</a:t>
            </a:r>
            <a:endParaRPr lang="en-US" sz="1300" dirty="0"/>
          </a:p>
        </p:txBody>
      </p:sp>
      <p:sp>
        <p:nvSpPr>
          <p:cNvPr id="29" name="Text 23"/>
          <p:cNvSpPr txBox="1"/>
          <p:nvPr/>
        </p:nvSpPr>
        <p:spPr>
          <a:xfrm>
            <a:off x="10096805" y="7144207"/>
            <a:ext cx="6286500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my-first-page.pages.dev</a:t>
            </a:r>
            <a:endParaRPr lang="en-US" sz="1500" dirty="0"/>
          </a:p>
        </p:txBody>
      </p:sp>
      <p:sp>
        <p:nvSpPr>
          <p:cNvPr id="30" name="Text 24"/>
          <p:cNvSpPr txBox="1"/>
          <p:nvPr/>
        </p:nvSpPr>
        <p:spPr>
          <a:xfrm>
            <a:off x="9905695" y="8382305"/>
            <a:ext cx="66678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Create project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8096098"/>
            <a:ext cx="7429500" cy="1238098"/>
          </a:xfrm>
          <a:prstGeom prst="roundRect">
            <a:avLst>
              <a:gd name="adj" fmla="val 6817"/>
            </a:avLst>
          </a:prstGeom>
          <a:solidFill>
            <a:srgbClr val="FBEFC8"/>
          </a:solidFill>
          <a:ln/>
        </p:spPr>
      </p:sp>
      <p:sp>
        <p:nvSpPr>
          <p:cNvPr id="6" name="Shape 3"/>
          <p:cNvSpPr/>
          <p:nvPr/>
        </p:nvSpPr>
        <p:spPr>
          <a:xfrm>
            <a:off x="1333195" y="8096098"/>
            <a:ext cx="75895" cy="1238098"/>
          </a:xfrm>
          <a:prstGeom prst="roundRect">
            <a:avLst>
              <a:gd name="adj" fmla="val 111214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25305" y="3429000"/>
            <a:ext cx="7429500" cy="5905195"/>
          </a:xfrm>
          <a:prstGeom prst="roundRect">
            <a:avLst>
              <a:gd name="adj" fmla="val 400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  <a:effectLst>
            <a:outerShdw sx="100000" sy="100000" kx="0" ky="0" algn="bl" rotWithShape="0" blurRad="12700" dist="139700" dir="18900000">
              <a:srgbClr val="1f2330">
                <a:alpha val="100000"/>
              </a:srgbClr>
            </a:outerShdw>
          </a:effectLst>
        </p:spPr>
      </p:sp>
      <p:pic>
        <p:nvPicPr>
          <p:cNvPr id="8" name="Image 1" descr="gen-dedup-2257afbfa9bc8016f259e85d17ed5ceb.png">    </p:cNvPr>
          <p:cNvPicPr>
            <a:picLocks noChangeAspect="1"/>
          </p:cNvPicPr>
          <p:nvPr/>
        </p:nvPicPr>
        <p:blipFill>
          <a:blip r:embed="rId2"/>
          <a:srcRect l="0" r="0" t="-16" b="-16"/>
          <a:stretch/>
        </p:blipFill>
        <p:spPr>
          <a:xfrm>
            <a:off x="9525305" y="3429000"/>
            <a:ext cx="7429500" cy="476402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9905695" y="4667098"/>
            <a:ext cx="6667805" cy="3143707"/>
          </a:xfrm>
          <a:prstGeom prst="roundRect">
            <a:avLst>
              <a:gd name="adj" fmla="val 1410"/>
            </a:avLst>
          </a:prstGeom>
          <a:solidFill>
            <a:srgbClr val="FFF8F0"/>
          </a:solidFill>
          <a:ln w="38100">
            <a:solidFill>
              <a:srgbClr val="F38020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9905695" y="8382305"/>
            <a:ext cx="6667805" cy="571500"/>
          </a:xfrm>
          <a:prstGeom prst="roundRect">
            <a:avLst>
              <a:gd name="adj" fmla="val 32000"/>
            </a:avLst>
          </a:prstGeom>
          <a:solidFill>
            <a:srgbClr val="F3802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 rot="21360000">
            <a:off x="12191695" y="4858207"/>
            <a:ext cx="2286000" cy="609905"/>
          </a:xfrm>
          <a:prstGeom prst="roundRect">
            <a:avLst>
              <a:gd name="adj" fmla="val 28111"/>
            </a:avLst>
          </a:prstGeom>
          <a:solidFill>
            <a:srgbClr val="FFFFFF"/>
          </a:solidFill>
          <a:ln w="25400">
            <a:solidFill>
              <a:srgbClr val="1F2330"/>
            </a:solidFill>
            <a:prstDash val="solid"/>
          </a:ln>
          <a:effectLst>
            <a:outerShdw sx="100000" sy="100000" kx="0" ky="0" algn="bl" rotWithShape="0" blurRad="12700" dist="50800" dir="18900000">
              <a:srgbClr val="000000">
                <a:alpha val="15000"/>
              </a:srgbClr>
            </a:outerShdw>
          </a:effectLst>
        </p:spPr>
      </p:sp>
      <p:sp>
        <p:nvSpPr>
          <p:cNvPr id="12" name="Text 8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DEPLOY — STEP 3 / 4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23 / 26</a:t>
            </a:r>
            <a:endParaRPr lang="en-US" sz="1600" dirty="0"/>
          </a:p>
        </p:txBody>
      </p:sp>
      <p:sp>
        <p:nvSpPr>
          <p:cNvPr id="14" name="Text 10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③ index.html 끌어다 놓기</a:t>
            </a:r>
            <a:endParaRPr lang="en-US" sz="6600" dirty="0"/>
          </a:p>
        </p:txBody>
      </p:sp>
      <p:sp>
        <p:nvSpPr>
          <p:cNvPr id="15" name="Text 11"/>
          <p:cNvSpPr txBox="1"/>
          <p:nvPr/>
        </p:nvSpPr>
        <p:spPr>
          <a:xfrm>
            <a:off x="1333195" y="3429000"/>
            <a:ext cx="74295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따라하기</a:t>
            </a:r>
            <a:endParaRPr lang="en-US" sz="1600" dirty="0"/>
          </a:p>
        </p:txBody>
      </p:sp>
      <p:sp>
        <p:nvSpPr>
          <p:cNvPr id="16" name="Text 12"/>
          <p:cNvSpPr txBox="1"/>
          <p:nvPr/>
        </p:nvSpPr>
        <p:spPr>
          <a:xfrm>
            <a:off x="1333195" y="4000500"/>
            <a:ext cx="7429500" cy="2553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화면에 큰 점선 박스가 나타나요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바탕화면의 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폴더째로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점선 박스에 드래그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파일 목록에 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표시 확인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아래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Deploy site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버튼 클릭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30초~1분 기다리면 끝! ✨ </a:t>
            </a:r>
            <a:endParaRPr lang="en-US" sz="1900" dirty="0"/>
          </a:p>
        </p:txBody>
      </p:sp>
      <p:sp>
        <p:nvSpPr>
          <p:cNvPr id="17" name="Shape 13"/>
          <p:cNvSpPr/>
          <p:nvPr/>
        </p:nvSpPr>
        <p:spPr>
          <a:xfrm>
            <a:off x="2838298" y="4487875"/>
            <a:ext cx="1943100" cy="333756"/>
          </a:xfrm>
          <a:prstGeom prst="roundRect">
            <a:avLst>
              <a:gd name="adj" fmla="val 62622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2907792" y="5364785"/>
            <a:ext cx="1419149" cy="314554"/>
          </a:xfrm>
          <a:prstGeom prst="roundRect">
            <a:avLst>
              <a:gd name="adj" fmla="val 70472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1714500" y="8287207"/>
            <a:ext cx="68580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B8851A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📝 파일명 꼭 확인!</a:t>
            </a:r>
            <a:endParaRPr lang="en-US" sz="2200" dirty="0"/>
          </a:p>
        </p:txBody>
      </p:sp>
      <p:sp>
        <p:nvSpPr>
          <p:cNvPr id="20" name="Text 16"/>
          <p:cNvSpPr txBox="1"/>
          <p:nvPr/>
        </p:nvSpPr>
        <p:spPr>
          <a:xfrm>
            <a:off x="1714500" y="8762695"/>
            <a:ext cx="6858000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파일명이 반드시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index.html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이어야 해요.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Index.html(대문자), index.htm 모두 X </a:t>
            </a:r>
            <a:endParaRPr lang="en-US" sz="1600" dirty="0"/>
          </a:p>
        </p:txBody>
      </p:sp>
      <p:sp>
        <p:nvSpPr>
          <p:cNvPr id="21" name="Text 17"/>
          <p:cNvSpPr txBox="1"/>
          <p:nvPr/>
        </p:nvSpPr>
        <p:spPr>
          <a:xfrm>
            <a:off x="9715500" y="3552444"/>
            <a:ext cx="5715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pages.cloudflare.com / my-first-page</a:t>
            </a:r>
            <a:endParaRPr lang="en-US" sz="1300" dirty="0"/>
          </a:p>
        </p:txBody>
      </p:sp>
      <p:sp>
        <p:nvSpPr>
          <p:cNvPr id="22" name="Text 18"/>
          <p:cNvSpPr txBox="1"/>
          <p:nvPr/>
        </p:nvSpPr>
        <p:spPr>
          <a:xfrm>
            <a:off x="9905695" y="4190695"/>
            <a:ext cx="6667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☁️ my-first-page / </a:t>
            </a:r>
            <a:pPr algn="l" indent="0" marL="0">
              <a:buNone/>
            </a:pPr>
            <a:r>
              <a:rPr lang="en-US" sz="1500" b="1" dirty="0">
                <a:solidFill>
                  <a:srgbClr val="F3802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Upload</a:t>
            </a:r>
            <a:endParaRPr lang="en-US" sz="1500" dirty="0"/>
          </a:p>
        </p:txBody>
      </p:sp>
      <p:sp>
        <p:nvSpPr>
          <p:cNvPr id="23" name="Text 19"/>
          <p:cNvSpPr txBox="1"/>
          <p:nvPr/>
        </p:nvSpPr>
        <p:spPr>
          <a:xfrm>
            <a:off x="9905695" y="5143500"/>
            <a:ext cx="6667805" cy="1105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📂</a:t>
            </a:r>
            <a:endParaRPr lang="en-US" sz="6000" dirty="0"/>
          </a:p>
        </p:txBody>
      </p:sp>
      <p:sp>
        <p:nvSpPr>
          <p:cNvPr id="24" name="Text 20"/>
          <p:cNvSpPr txBox="1"/>
          <p:nvPr/>
        </p:nvSpPr>
        <p:spPr>
          <a:xfrm>
            <a:off x="9905695" y="6286500"/>
            <a:ext cx="6667805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Drag and drop your site</a:t>
            </a:r>
            <a:endParaRPr lang="en-US" sz="2400" dirty="0"/>
          </a:p>
        </p:txBody>
      </p:sp>
      <p:sp>
        <p:nvSpPr>
          <p:cNvPr id="25" name="Text 21"/>
          <p:cNvSpPr txBox="1"/>
          <p:nvPr/>
        </p:nvSpPr>
        <p:spPr>
          <a:xfrm>
            <a:off x="9905695" y="6762902"/>
            <a:ext cx="6667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또는 </a:t>
            </a:r>
            <a:pPr algn="ctr" indent="0" marL="0">
              <a:buNone/>
            </a:pPr>
            <a:r>
              <a:rPr lang="en-US" sz="1500" b="1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select from computer</a:t>
            </a:r>
            <a:pPr algn="ctr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클릭 </a:t>
            </a:r>
            <a:endParaRPr lang="en-US" sz="1500" dirty="0"/>
          </a:p>
        </p:txBody>
      </p:sp>
      <p:sp>
        <p:nvSpPr>
          <p:cNvPr id="26" name="Text 22"/>
          <p:cNvSpPr txBox="1"/>
          <p:nvPr/>
        </p:nvSpPr>
        <p:spPr>
          <a:xfrm>
            <a:off x="9905695" y="7144207"/>
            <a:ext cx="6667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파일 또는 폴더 · ZIP 모두 가능</a:t>
            </a:r>
            <a:endParaRPr lang="en-US" sz="1300" dirty="0"/>
          </a:p>
        </p:txBody>
      </p:sp>
      <p:sp>
        <p:nvSpPr>
          <p:cNvPr id="27" name="Text 23"/>
          <p:cNvSpPr txBox="1"/>
          <p:nvPr/>
        </p:nvSpPr>
        <p:spPr>
          <a:xfrm rot="21360000">
            <a:off x="12191695" y="4858207"/>
            <a:ext cx="2286000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📁 my-first-page</a:t>
            </a:r>
            <a:endParaRPr lang="en-US" sz="1500" dirty="0"/>
          </a:p>
        </p:txBody>
      </p:sp>
      <p:sp>
        <p:nvSpPr>
          <p:cNvPr id="28" name="Text 24"/>
          <p:cNvSpPr txBox="1"/>
          <p:nvPr/>
        </p:nvSpPr>
        <p:spPr>
          <a:xfrm>
            <a:off x="9905695" y="8382305"/>
            <a:ext cx="66678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Deploy site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7905902"/>
            <a:ext cx="7619695" cy="1524305"/>
          </a:xfrm>
          <a:prstGeom prst="roundRect">
            <a:avLst>
              <a:gd name="adj" fmla="val 4499"/>
            </a:avLst>
          </a:prstGeom>
          <a:solidFill>
            <a:srgbClr val="DCEFE6"/>
          </a:solidFill>
          <a:ln/>
        </p:spPr>
      </p:sp>
      <p:sp>
        <p:nvSpPr>
          <p:cNvPr id="6" name="Shape 3"/>
          <p:cNvSpPr/>
          <p:nvPr/>
        </p:nvSpPr>
        <p:spPr>
          <a:xfrm>
            <a:off x="1333195" y="7905902"/>
            <a:ext cx="75895" cy="1524305"/>
          </a:xfrm>
          <a:prstGeom prst="roundRect">
            <a:avLst>
              <a:gd name="adj" fmla="val 90362"/>
            </a:avLst>
          </a:prstGeom>
          <a:solidFill>
            <a:srgbClr val="1F8F73"/>
          </a:solidFill>
          <a:ln w="12700">
            <a:solidFill>
              <a:srgbClr val="1F8F73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525305" y="3429000"/>
            <a:ext cx="7429500" cy="2286000"/>
          </a:xfrm>
          <a:prstGeom prst="roundRect">
            <a:avLst>
              <a:gd name="adj" fmla="val 4000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  <a:effectLst>
            <a:outerShdw sx="100000" sy="100000" kx="0" ky="0" algn="bl" rotWithShape="0" blurRad="12700" dist="139700" dir="18900000">
              <a:srgbClr val="1f233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9525305" y="6096305"/>
            <a:ext cx="7429500" cy="3238805"/>
          </a:xfrm>
          <a:prstGeom prst="roundRect">
            <a:avLst>
              <a:gd name="adj" fmla="val 1993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9905695" y="4286707"/>
            <a:ext cx="6667805" cy="228600"/>
          </a:xfrm>
          <a:prstGeom prst="roundRect">
            <a:avLst>
              <a:gd name="adj" fmla="val 400000"/>
            </a:avLst>
          </a:prstGeom>
          <a:solidFill>
            <a:srgbClr val="E8DCC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9905695" y="7048195"/>
            <a:ext cx="342900" cy="342900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9905695" y="7715707"/>
            <a:ext cx="6667805" cy="761695"/>
          </a:xfrm>
          <a:prstGeom prst="roundRect">
            <a:avLst>
              <a:gd name="adj" fmla="val 18007"/>
            </a:avLst>
          </a:prstGeom>
          <a:solidFill>
            <a:srgbClr val="2A2E3A"/>
          </a:solidFill>
          <a:ln w="25400">
            <a:solidFill>
              <a:srgbClr val="1F8F7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9905695" y="4286707"/>
            <a:ext cx="5524805" cy="228600"/>
          </a:xfrm>
          <a:prstGeom prst="roundRect">
            <a:avLst>
              <a:gd name="adj" fmla="val 400000"/>
            </a:avLst>
          </a:prstGeom>
          <a:solidFill>
            <a:srgbClr val="F3802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10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DEPLOY — STEP 4 / 4 (마지막!)</a:t>
            </a:r>
            <a:endParaRPr lang="en-US" sz="1600" dirty="0"/>
          </a:p>
        </p:txBody>
      </p:sp>
      <p:sp>
        <p:nvSpPr>
          <p:cNvPr id="14" name="Text 11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24 / 26</a:t>
            </a:r>
            <a:endParaRPr lang="en-US" sz="1600" dirty="0"/>
          </a:p>
        </p:txBody>
      </p:sp>
      <p:sp>
        <p:nvSpPr>
          <p:cNvPr id="15" name="Text 12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④ 배포 완료 → 주소 받기 🎉</a:t>
            </a:r>
            <a:endParaRPr lang="en-US" sz="6600" dirty="0"/>
          </a:p>
        </p:txBody>
      </p:sp>
      <p:sp>
        <p:nvSpPr>
          <p:cNvPr id="16" name="Text 13"/>
          <p:cNvSpPr txBox="1"/>
          <p:nvPr/>
        </p:nvSpPr>
        <p:spPr>
          <a:xfrm>
            <a:off x="1333195" y="3429000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마지막으로</a:t>
            </a:r>
            <a:endParaRPr lang="en-US" sz="1600" dirty="0"/>
          </a:p>
        </p:txBody>
      </p:sp>
      <p:sp>
        <p:nvSpPr>
          <p:cNvPr id="17" name="Text 14"/>
          <p:cNvSpPr txBox="1"/>
          <p:nvPr/>
        </p:nvSpPr>
        <p:spPr>
          <a:xfrm>
            <a:off x="1333195" y="4000500"/>
            <a:ext cx="7620610" cy="2533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“Deploying...” 진행바 확인 ⏳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30초~1분 대기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3.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Success!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메시지 등장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상단의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pages.dev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주소 클릭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내 페이지가 새 탭에 떠요! 🎉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주소 복사해서 친구에게 공유 </a:t>
            </a:r>
            <a:endParaRPr lang="en-US" sz="1900" dirty="0"/>
          </a:p>
        </p:txBody>
      </p:sp>
      <p:sp>
        <p:nvSpPr>
          <p:cNvPr id="18" name="Text 15"/>
          <p:cNvSpPr txBox="1"/>
          <p:nvPr/>
        </p:nvSpPr>
        <p:spPr>
          <a:xfrm>
            <a:off x="1714500" y="8096098"/>
            <a:ext cx="704911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1F8F73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🔄 다음에 수정하면?</a:t>
            </a:r>
            <a:endParaRPr lang="en-US" sz="2200" dirty="0"/>
          </a:p>
        </p:txBody>
      </p:sp>
      <p:sp>
        <p:nvSpPr>
          <p:cNvPr id="19" name="Text 16"/>
          <p:cNvSpPr txBox="1"/>
          <p:nvPr/>
        </p:nvSpPr>
        <p:spPr>
          <a:xfrm>
            <a:off x="1714500" y="8572500"/>
            <a:ext cx="7049110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프로젝트 페이지 →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Create deployment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버튼 →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파일을 다시 드래그하면 새 버전이 올라갑니다. </a:t>
            </a:r>
            <a:endParaRPr lang="en-US" sz="1600" dirty="0"/>
          </a:p>
        </p:txBody>
      </p:sp>
      <p:sp>
        <p:nvSpPr>
          <p:cNvPr id="20" name="Text 17"/>
          <p:cNvSpPr txBox="1"/>
          <p:nvPr/>
        </p:nvSpPr>
        <p:spPr>
          <a:xfrm>
            <a:off x="9905695" y="3810305"/>
            <a:ext cx="6667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Deploying your site…</a:t>
            </a:r>
            <a:endParaRPr lang="en-US" sz="1500" dirty="0"/>
          </a:p>
        </p:txBody>
      </p:sp>
      <p:sp>
        <p:nvSpPr>
          <p:cNvPr id="21" name="Text 18"/>
          <p:cNvSpPr txBox="1"/>
          <p:nvPr/>
        </p:nvSpPr>
        <p:spPr>
          <a:xfrm>
            <a:off x="9905695" y="4762195"/>
            <a:ext cx="6667805" cy="876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1F2330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✓ Uploading files (12 KB)</a:t>
            </a:r>
            <a:pPr algn="l" indent="0" marL="0">
              <a:buNone/>
            </a:pPr>
            <a:endParaRPr lang="en-US" sz="1300" dirty="0"/>
          </a:p>
          <a:p>
            <a:pPr algn="l" indent="0" marL="0">
              <a:buNone/>
            </a:pPr>
            <a:r>
              <a:rPr lang="en-US" sz="1300" dirty="0">
                <a:solidFill>
                  <a:srgbClr val="1F2330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 ✓ Validating build</a:t>
            </a:r>
            <a:pPr algn="l" indent="0" marL="0">
              <a:buNone/>
            </a:pPr>
            <a:endParaRPr lang="en-US" sz="1300" dirty="0"/>
          </a:p>
          <a:p>
            <a:pPr algn="l" indent="0" marL="0">
              <a:buNone/>
            </a:pPr>
            <a:r>
              <a:rPr lang="en-US" sz="1300" dirty="0">
                <a:solidFill>
                  <a:srgbClr val="F3802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Deploying to global network…</a:t>
            </a:r>
            <a:endParaRPr lang="en-US" sz="1300" dirty="0"/>
          </a:p>
        </p:txBody>
      </p:sp>
      <p:sp>
        <p:nvSpPr>
          <p:cNvPr id="22" name="Text 19"/>
          <p:cNvSpPr txBox="1"/>
          <p:nvPr/>
        </p:nvSpPr>
        <p:spPr>
          <a:xfrm>
            <a:off x="9905695" y="6476695"/>
            <a:ext cx="66678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1분 후 이런 화면이 떠요</a:t>
            </a:r>
            <a:endParaRPr lang="en-US" sz="1600" dirty="0"/>
          </a:p>
        </p:txBody>
      </p:sp>
      <p:sp>
        <p:nvSpPr>
          <p:cNvPr id="23" name="Text 20"/>
          <p:cNvSpPr txBox="1"/>
          <p:nvPr/>
        </p:nvSpPr>
        <p:spPr>
          <a:xfrm>
            <a:off x="9905695" y="7048195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✓</a:t>
            </a:r>
            <a:endParaRPr lang="en-US" sz="1600" dirty="0"/>
          </a:p>
        </p:txBody>
      </p:sp>
      <p:sp>
        <p:nvSpPr>
          <p:cNvPr id="24" name="Text 21"/>
          <p:cNvSpPr txBox="1"/>
          <p:nvPr/>
        </p:nvSpPr>
        <p:spPr>
          <a:xfrm>
            <a:off x="10382098" y="7086600"/>
            <a:ext cx="57150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Success! Your site is live at</a:t>
            </a:r>
            <a:endParaRPr lang="en-US" sz="1900" dirty="0"/>
          </a:p>
        </p:txBody>
      </p:sp>
      <p:sp>
        <p:nvSpPr>
          <p:cNvPr id="25" name="Text 22"/>
          <p:cNvSpPr txBox="1"/>
          <p:nvPr/>
        </p:nvSpPr>
        <p:spPr>
          <a:xfrm>
            <a:off x="9905695" y="7715707"/>
            <a:ext cx="666780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https://my-first-page.pages.dev</a:t>
            </a:r>
            <a:endParaRPr lang="en-US" sz="1900" dirty="0"/>
          </a:p>
        </p:txBody>
      </p:sp>
      <p:sp>
        <p:nvSpPr>
          <p:cNvPr id="26" name="Text 23"/>
          <p:cNvSpPr txBox="1"/>
          <p:nvPr/>
        </p:nvSpPr>
        <p:spPr>
          <a:xfrm>
            <a:off x="9905695" y="8762695"/>
            <a:ext cx="66678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👆 클릭 → 내 페이지가 뜹니다 🎉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3619195"/>
            <a:ext cx="7524598" cy="2667305"/>
          </a:xfrm>
          <a:prstGeom prst="roundRect">
            <a:avLst>
              <a:gd name="adj" fmla="val 2938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430207" y="3619195"/>
            <a:ext cx="7524598" cy="2667305"/>
          </a:xfrm>
          <a:prstGeom prst="roundRect">
            <a:avLst>
              <a:gd name="adj" fmla="val 2938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333195" y="6572707"/>
            <a:ext cx="7524598" cy="2667305"/>
          </a:xfrm>
          <a:prstGeom prst="roundRect">
            <a:avLst>
              <a:gd name="adj" fmla="val 2938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430207" y="6572707"/>
            <a:ext cx="7524598" cy="2667305"/>
          </a:xfrm>
          <a:prstGeom prst="roundRect">
            <a:avLst>
              <a:gd name="adj" fmla="val 2938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333195" y="9525305"/>
            <a:ext cx="15620695" cy="571500"/>
          </a:xfrm>
          <a:prstGeom prst="roundRect">
            <a:avLst>
              <a:gd name="adj" fmla="val 21333"/>
            </a:avLst>
          </a:prstGeom>
          <a:solidFill>
            <a:srgbClr val="DCEFE6"/>
          </a:solidFill>
          <a:ln/>
        </p:spPr>
      </p:sp>
      <p:sp>
        <p:nvSpPr>
          <p:cNvPr id="10" name="Shape 7"/>
          <p:cNvSpPr/>
          <p:nvPr/>
        </p:nvSpPr>
        <p:spPr>
          <a:xfrm>
            <a:off x="1333195" y="9525305"/>
            <a:ext cx="57607" cy="571500"/>
          </a:xfrm>
          <a:prstGeom prst="roundRect">
            <a:avLst>
              <a:gd name="adj" fmla="val 211641"/>
            </a:avLst>
          </a:prstGeom>
          <a:solidFill>
            <a:srgbClr val="1F8F73"/>
          </a:solidFill>
          <a:ln w="12700">
            <a:solidFill>
              <a:srgbClr val="1F8F73">
                <a:alpha val="0"/>
              </a:srgbClr>
            </a:solidFill>
            <a:prstDash val="solid"/>
          </a:ln>
        </p:spPr>
      </p:sp>
      <p:sp>
        <p:nvSpPr>
          <p:cNvPr id="11" name="Text 8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247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25 — 잘 안 될 때</a:t>
            </a:r>
            <a:endParaRPr lang="en-US" sz="1600" dirty="0"/>
          </a:p>
        </p:txBody>
      </p:sp>
      <p:sp>
        <p:nvSpPr>
          <p:cNvPr id="12" name="Text 9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25 / 26</a:t>
            </a:r>
            <a:endParaRPr lang="en-US" sz="1600" dirty="0"/>
          </a:p>
        </p:txBody>
      </p:sp>
      <p:sp>
        <p:nvSpPr>
          <p:cNvPr id="13" name="Text 10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이럴 땐 이렇게 — 트러블슈팅</a:t>
            </a:r>
            <a:endParaRPr lang="en-US" sz="6600" dirty="0"/>
          </a:p>
        </p:txBody>
      </p:sp>
      <p:sp>
        <p:nvSpPr>
          <p:cNvPr id="14" name="Text 11"/>
          <p:cNvSpPr txBox="1"/>
          <p:nvPr/>
        </p:nvSpPr>
        <p:spPr>
          <a:xfrm>
            <a:off x="1714500" y="3905402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❓</a:t>
            </a:r>
            <a:endParaRPr lang="en-US" sz="3600" dirty="0"/>
          </a:p>
        </p:txBody>
      </p:sp>
      <p:sp>
        <p:nvSpPr>
          <p:cNvPr id="15" name="Text 12"/>
          <p:cNvSpPr txBox="1"/>
          <p:nvPr/>
        </p:nvSpPr>
        <p:spPr>
          <a:xfrm>
            <a:off x="2381098" y="4000500"/>
            <a:ext cx="62865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페이지가 404로 안 떠요</a:t>
            </a:r>
            <a:endParaRPr lang="en-US" sz="2400" dirty="0"/>
          </a:p>
        </p:txBody>
      </p:sp>
      <p:sp>
        <p:nvSpPr>
          <p:cNvPr id="16" name="Text 13"/>
          <p:cNvSpPr txBox="1"/>
          <p:nvPr/>
        </p:nvSpPr>
        <p:spPr>
          <a:xfrm>
            <a:off x="1714500" y="4762195"/>
            <a:ext cx="6954012" cy="1038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파일명이 </a:t>
            </a:r>
            <a:pPr algn="l" indent="0" marL="0">
              <a:buNone/>
            </a:pPr>
            <a:r>
              <a:rPr lang="en-US" sz="1700" b="1" dirty="0">
                <a:solidFill>
                  <a:srgbClr val="1F8F73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index.html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맞는지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폴더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최상위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에 있는지 (하위폴더 X)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배포 후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1분 정도 기다리기</a:t>
            </a:r>
            <a:endParaRPr lang="en-US" sz="1700" dirty="0"/>
          </a:p>
        </p:txBody>
      </p:sp>
      <p:sp>
        <p:nvSpPr>
          <p:cNvPr id="17" name="Text 14"/>
          <p:cNvSpPr txBox="1"/>
          <p:nvPr/>
        </p:nvSpPr>
        <p:spPr>
          <a:xfrm>
            <a:off x="9810598" y="3905402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🎨</a:t>
            </a:r>
            <a:endParaRPr lang="en-US" sz="3600" dirty="0"/>
          </a:p>
        </p:txBody>
      </p:sp>
      <p:sp>
        <p:nvSpPr>
          <p:cNvPr id="18" name="Text 15"/>
          <p:cNvSpPr txBox="1"/>
          <p:nvPr/>
        </p:nvSpPr>
        <p:spPr>
          <a:xfrm>
            <a:off x="10477195" y="4000500"/>
            <a:ext cx="62865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CSS가 안 먹어요</a:t>
            </a:r>
            <a:endParaRPr lang="en-US" sz="2400" dirty="0"/>
          </a:p>
        </p:txBody>
      </p:sp>
      <p:sp>
        <p:nvSpPr>
          <p:cNvPr id="19" name="Text 16"/>
          <p:cNvSpPr txBox="1"/>
          <p:nvPr/>
        </p:nvSpPr>
        <p:spPr>
          <a:xfrm>
            <a:off x="9810598" y="4762195"/>
            <a:ext cx="6954012" cy="1057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&lt;style&gt;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가 &lt;head&gt; 안에 있는지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중괄호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{ }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와 세미콜론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;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빠짐 확인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저장(Ctrl+S) 후 브라우저 새로고침 </a:t>
            </a:r>
            <a:endParaRPr lang="en-US" sz="1700" dirty="0"/>
          </a:p>
        </p:txBody>
      </p:sp>
      <p:sp>
        <p:nvSpPr>
          <p:cNvPr id="20" name="Text 17"/>
          <p:cNvSpPr txBox="1"/>
          <p:nvPr/>
        </p:nvSpPr>
        <p:spPr>
          <a:xfrm>
            <a:off x="1714500" y="6858000"/>
            <a:ext cx="868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🖼️</a:t>
            </a:r>
            <a:endParaRPr lang="en-US" sz="3600" dirty="0"/>
          </a:p>
        </p:txBody>
      </p:sp>
      <p:sp>
        <p:nvSpPr>
          <p:cNvPr id="21" name="Text 18"/>
          <p:cNvSpPr txBox="1"/>
          <p:nvPr/>
        </p:nvSpPr>
        <p:spPr>
          <a:xfrm>
            <a:off x="2381098" y="6953098"/>
            <a:ext cx="62865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이미지가 X로 떠요</a:t>
            </a:r>
            <a:endParaRPr lang="en-US" sz="2400" dirty="0"/>
          </a:p>
        </p:txBody>
      </p:sp>
      <p:sp>
        <p:nvSpPr>
          <p:cNvPr id="22" name="Text 19"/>
          <p:cNvSpPr txBox="1"/>
          <p:nvPr/>
        </p:nvSpPr>
        <p:spPr>
          <a:xfrm>
            <a:off x="1714500" y="7715707"/>
            <a:ext cx="6954012" cy="10195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사진 파일이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같은 폴더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에 있는지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파일명 정확히 (대소문자 구분!)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한글/공백 없는 파일명 추천 </a:t>
            </a:r>
            <a:endParaRPr lang="en-US" sz="1700" dirty="0"/>
          </a:p>
        </p:txBody>
      </p:sp>
      <p:sp>
        <p:nvSpPr>
          <p:cNvPr id="23" name="Text 20"/>
          <p:cNvSpPr txBox="1"/>
          <p:nvPr/>
        </p:nvSpPr>
        <p:spPr>
          <a:xfrm>
            <a:off x="9810598" y="6858000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🔘</a:t>
            </a:r>
            <a:endParaRPr lang="en-US" sz="3600" dirty="0"/>
          </a:p>
        </p:txBody>
      </p:sp>
      <p:sp>
        <p:nvSpPr>
          <p:cNvPr id="24" name="Text 21"/>
          <p:cNvSpPr txBox="1"/>
          <p:nvPr/>
        </p:nvSpPr>
        <p:spPr>
          <a:xfrm>
            <a:off x="10477195" y="6953098"/>
            <a:ext cx="628650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버튼을 눌러도 안 움직여요</a:t>
            </a:r>
            <a:endParaRPr lang="en-US" sz="2400" dirty="0"/>
          </a:p>
        </p:txBody>
      </p:sp>
      <p:sp>
        <p:nvSpPr>
          <p:cNvPr id="25" name="Text 22"/>
          <p:cNvSpPr txBox="1"/>
          <p:nvPr/>
        </p:nvSpPr>
        <p:spPr>
          <a:xfrm>
            <a:off x="9810598" y="7715707"/>
            <a:ext cx="6954012" cy="10195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F12 → Console 탭에 빨간 메시지 확인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id 이름 오타 (대소문자 정확히)</a:t>
            </a:r>
            <a:pPr algn="l" indent="0" marL="0">
              <a:buNone/>
            </a:pPr>
            <a:endParaRPr lang="en-US" sz="1700" dirty="0"/>
          </a:p>
          <a:p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&lt;script&gt;가 &lt;/body&gt; </a:t>
            </a:r>
            <a:pPr algn="l" indent="0" marL="0">
              <a:buNone/>
            </a:pPr>
            <a:r>
              <a:rPr lang="en-US" sz="17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위</a:t>
            </a:r>
            <a:pPr algn="l" indent="0" marL="0">
              <a:buNone/>
            </a:pPr>
            <a:r>
              <a:rPr lang="en-US" sz="17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에 있는지 </a:t>
            </a:r>
            <a:endParaRPr lang="en-US" sz="1700" dirty="0"/>
          </a:p>
        </p:txBody>
      </p:sp>
      <p:sp>
        <p:nvSpPr>
          <p:cNvPr id="26" name="Text 23"/>
          <p:cNvSpPr txBox="1"/>
          <p:nvPr/>
        </p:nvSpPr>
        <p:spPr>
          <a:xfrm>
            <a:off x="1619402" y="9525305"/>
            <a:ext cx="1524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💡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F12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를 누르면 개발자 도구. Console 탭의 빨간 글씨가 99% 답을 알려줘요. 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e02266ddb2f5d0111c210a715c9e8a08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1143000"/>
            <a:ext cx="2667305" cy="514807"/>
          </a:xfrm>
          <a:prstGeom prst="rect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333195" y="6286500"/>
            <a:ext cx="4953305" cy="2286000"/>
          </a:xfrm>
          <a:prstGeom prst="roundRect">
            <a:avLst>
              <a:gd name="adj" fmla="val 4000"/>
            </a:avLst>
          </a:prstGeom>
          <a:solidFill>
            <a:srgbClr val="2A2E3A"/>
          </a:solidFill>
          <a:ln w="25400">
            <a:solidFill>
              <a:srgbClr val="F4C2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667805" y="6286500"/>
            <a:ext cx="4953305" cy="2286000"/>
          </a:xfrm>
          <a:prstGeom prst="roundRect">
            <a:avLst>
              <a:gd name="adj" fmla="val 4000"/>
            </a:avLst>
          </a:prstGeom>
          <a:solidFill>
            <a:srgbClr val="2A2E3A"/>
          </a:solidFill>
          <a:ln w="25400">
            <a:solidFill>
              <a:srgbClr val="1F8F73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2001500" y="6286500"/>
            <a:ext cx="4953305" cy="2286000"/>
          </a:xfrm>
          <a:prstGeom prst="roundRect">
            <a:avLst>
              <a:gd name="adj" fmla="val 4000"/>
            </a:avLst>
          </a:prstGeom>
          <a:solidFill>
            <a:srgbClr val="2A2E3A"/>
          </a:solidFill>
          <a:ln w="25400">
            <a:solidFill>
              <a:srgbClr val="E25A4C"/>
            </a:solidFill>
            <a:prstDash val="solid"/>
          </a:ln>
        </p:spPr>
      </p:sp>
      <p:sp>
        <p:nvSpPr>
          <p:cNvPr id="9" name="Text 6"/>
          <p:cNvSpPr txBox="1"/>
          <p:nvPr/>
        </p:nvSpPr>
        <p:spPr>
          <a:xfrm>
            <a:off x="1333195" y="1143000"/>
            <a:ext cx="2667305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spc="225" kern="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✓ WORKSHOP DONE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1333195" y="2190902"/>
            <a:ext cx="15621610" cy="1467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0" spc="-210" kern="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수고하셨어요.</a:t>
            </a:r>
            <a:endParaRPr lang="en-US" sz="10500" dirty="0"/>
          </a:p>
        </p:txBody>
      </p:sp>
      <p:sp>
        <p:nvSpPr>
          <p:cNvPr id="11" name="Text 8"/>
          <p:cNvSpPr txBox="1"/>
          <p:nvPr/>
        </p:nvSpPr>
        <p:spPr>
          <a:xfrm>
            <a:off x="1333195" y="4095598"/>
            <a:ext cx="156216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500" dirty="0">
                <a:solidFill>
                  <a:srgbClr val="F4C24B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이제 당신은 “개발자”입니다 👨‍💻</a:t>
            </a:r>
            <a:endParaRPr lang="en-US" sz="4500" dirty="0"/>
          </a:p>
        </p:txBody>
      </p:sp>
      <p:sp>
        <p:nvSpPr>
          <p:cNvPr id="12" name="Text 9"/>
          <p:cNvSpPr txBox="1"/>
          <p:nvPr/>
        </p:nvSpPr>
        <p:spPr>
          <a:xfrm>
            <a:off x="1333195" y="5715000"/>
            <a:ext cx="15621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다음에 해볼 만한 것들</a:t>
            </a:r>
            <a:endParaRPr lang="en-US" sz="1600" dirty="0"/>
          </a:p>
        </p:txBody>
      </p:sp>
      <p:sp>
        <p:nvSpPr>
          <p:cNvPr id="13" name="Text 10"/>
          <p:cNvSpPr txBox="1"/>
          <p:nvPr/>
        </p:nvSpPr>
        <p:spPr>
          <a:xfrm>
            <a:off x="1714500" y="6572707"/>
            <a:ext cx="76261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7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📸</a:t>
            </a:r>
            <a:endParaRPr lang="en-US" sz="3700" dirty="0"/>
          </a:p>
        </p:txBody>
      </p:sp>
      <p:sp>
        <p:nvSpPr>
          <p:cNvPr id="14" name="Text 11"/>
          <p:cNvSpPr txBox="1"/>
          <p:nvPr/>
        </p:nvSpPr>
        <p:spPr>
          <a:xfrm>
            <a:off x="1714500" y="7239305"/>
            <a:ext cx="41916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진짜 사진 넣기</a:t>
            </a:r>
            <a:endParaRPr lang="en-US" sz="2400" dirty="0"/>
          </a:p>
        </p:txBody>
      </p:sp>
      <p:sp>
        <p:nvSpPr>
          <p:cNvPr id="15" name="Text 12"/>
          <p:cNvSpPr txBox="1"/>
          <p:nvPr/>
        </p:nvSpPr>
        <p:spPr>
          <a:xfrm>
            <a:off x="1714500" y="7715707"/>
            <a:ext cx="41916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profile.jpg 폴더에 넣고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새로고침 </a:t>
            </a:r>
            <a:endParaRPr lang="en-US" sz="1500" dirty="0"/>
          </a:p>
        </p:txBody>
      </p:sp>
      <p:sp>
        <p:nvSpPr>
          <p:cNvPr id="16" name="Text 13"/>
          <p:cNvSpPr txBox="1"/>
          <p:nvPr/>
        </p:nvSpPr>
        <p:spPr>
          <a:xfrm>
            <a:off x="7048195" y="6572707"/>
            <a:ext cx="76261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7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🌙</a:t>
            </a:r>
            <a:endParaRPr lang="en-US" sz="3700" dirty="0"/>
          </a:p>
        </p:txBody>
      </p:sp>
      <p:sp>
        <p:nvSpPr>
          <p:cNvPr id="17" name="Text 14"/>
          <p:cNvSpPr txBox="1"/>
          <p:nvPr/>
        </p:nvSpPr>
        <p:spPr>
          <a:xfrm>
            <a:off x="7048195" y="7239305"/>
            <a:ext cx="41916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다크 모드 버튼</a:t>
            </a:r>
            <a:endParaRPr lang="en-US" sz="2400" dirty="0"/>
          </a:p>
        </p:txBody>
      </p:sp>
      <p:sp>
        <p:nvSpPr>
          <p:cNvPr id="18" name="Text 15"/>
          <p:cNvSpPr txBox="1"/>
          <p:nvPr/>
        </p:nvSpPr>
        <p:spPr>
          <a:xfrm>
            <a:off x="7048195" y="7715707"/>
            <a:ext cx="41916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body.style.background을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JS로 바꿔보기 </a:t>
            </a:r>
            <a:endParaRPr lang="en-US" sz="1500" dirty="0"/>
          </a:p>
        </p:txBody>
      </p:sp>
      <p:sp>
        <p:nvSpPr>
          <p:cNvPr id="19" name="Text 16"/>
          <p:cNvSpPr txBox="1"/>
          <p:nvPr/>
        </p:nvSpPr>
        <p:spPr>
          <a:xfrm>
            <a:off x="12382805" y="6572707"/>
            <a:ext cx="76261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7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🔗</a:t>
            </a:r>
            <a:endParaRPr lang="en-US" sz="3700" dirty="0"/>
          </a:p>
        </p:txBody>
      </p:sp>
      <p:sp>
        <p:nvSpPr>
          <p:cNvPr id="20" name="Text 17"/>
          <p:cNvSpPr txBox="1"/>
          <p:nvPr/>
        </p:nvSpPr>
        <p:spPr>
          <a:xfrm>
            <a:off x="12382805" y="7239305"/>
            <a:ext cx="41916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링크 공유하기</a:t>
            </a:r>
            <a:endParaRPr lang="en-US" sz="2400" dirty="0"/>
          </a:p>
        </p:txBody>
      </p:sp>
      <p:sp>
        <p:nvSpPr>
          <p:cNvPr id="21" name="Text 18"/>
          <p:cNvSpPr txBox="1"/>
          <p:nvPr/>
        </p:nvSpPr>
        <p:spPr>
          <a:xfrm>
            <a:off x="12382805" y="7715707"/>
            <a:ext cx="41916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pages.dev 주소를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7A819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친구들한테 카톡으로! </a:t>
            </a:r>
            <a:endParaRPr lang="en-US" sz="1500" dirty="0"/>
          </a:p>
        </p:txBody>
      </p:sp>
      <p:sp>
        <p:nvSpPr>
          <p:cNvPr id="22" name="Text 19"/>
          <p:cNvSpPr txBox="1"/>
          <p:nvPr/>
        </p:nvSpPr>
        <p:spPr>
          <a:xfrm>
            <a:off x="1333195" y="9144000"/>
            <a:ext cx="1562161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spc="360" kern="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오타도 막힘도, 모두 개발의 일부예요 — 잘 오셨습니다 🙌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pic>
        <p:nvPicPr>
          <p:cNvPr id="5" name="Image 1" descr="gen-dedup-f604d87da37946274ce843f9cf918307.png">    </p:cNvPr>
          <p:cNvPicPr>
            <a:picLocks noChangeAspect="1"/>
          </p:cNvPicPr>
          <p:nvPr/>
        </p:nvPicPr>
        <p:blipFill>
          <a:blip r:embed="rId2"/>
          <a:srcRect l="0" r="0" t="-401" b="-401"/>
          <a:stretch/>
        </p:blipFill>
        <p:spPr>
          <a:xfrm>
            <a:off x="1904695" y="5333695"/>
            <a:ext cx="14477695" cy="384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904695" y="5143500"/>
            <a:ext cx="418795" cy="418795"/>
          </a:xfrm>
          <a:prstGeom prst="ellipse">
            <a:avLst/>
          </a:prstGeom>
          <a:solidFill>
            <a:srgbClr val="1F8F73"/>
          </a:solidFill>
          <a:ln w="76200">
            <a:solidFill>
              <a:srgbClr val="F5EFE4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5524805" y="5143500"/>
            <a:ext cx="418795" cy="418795"/>
          </a:xfrm>
          <a:prstGeom prst="ellipse">
            <a:avLst/>
          </a:prstGeom>
          <a:solidFill>
            <a:srgbClr val="F4C24B"/>
          </a:solidFill>
          <a:ln w="76200">
            <a:solidFill>
              <a:srgbClr val="F5EFE4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9144000" y="5143500"/>
            <a:ext cx="418795" cy="418795"/>
          </a:xfrm>
          <a:prstGeom prst="ellipse">
            <a:avLst/>
          </a:prstGeom>
          <a:solidFill>
            <a:srgbClr val="E25A4C"/>
          </a:solidFill>
          <a:ln w="76200">
            <a:solidFill>
              <a:srgbClr val="F5EFE4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2763195" y="5143500"/>
            <a:ext cx="418795" cy="418795"/>
          </a:xfrm>
          <a:prstGeom prst="ellipse">
            <a:avLst/>
          </a:prstGeom>
          <a:solidFill>
            <a:srgbClr val="1F2330"/>
          </a:solidFill>
          <a:ln w="76200">
            <a:solidFill>
              <a:srgbClr val="F5EFE4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333195" y="7810805"/>
            <a:ext cx="15620695" cy="1524305"/>
          </a:xfrm>
          <a:prstGeom prst="roundRect">
            <a:avLst>
              <a:gd name="adj" fmla="val 5999"/>
            </a:avLst>
          </a:prstGeom>
          <a:solidFill>
            <a:srgbClr val="FBF7EE"/>
          </a:solidFill>
          <a:ln w="25400">
            <a:solidFill>
              <a:srgbClr val="1F2330"/>
            </a:solidFill>
            <a:prstDash val="solid"/>
          </a:ln>
        </p:spPr>
      </p:sp>
      <p:sp>
        <p:nvSpPr>
          <p:cNvPr id="11" name="Text 7"/>
          <p:cNvSpPr txBox="1"/>
          <p:nvPr/>
        </p:nvSpPr>
        <p:spPr>
          <a:xfrm>
            <a:off x="1333195" y="761695"/>
            <a:ext cx="57150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247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 — 오늘 2시간의 흐름</a:t>
            </a:r>
            <a:endParaRPr lang="en-US" sz="1600" dirty="0"/>
          </a:p>
        </p:txBody>
      </p:sp>
      <p:sp>
        <p:nvSpPr>
          <p:cNvPr id="12" name="Text 8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 / 26</a:t>
            </a:r>
            <a:endParaRPr lang="en-US" sz="1600" dirty="0"/>
          </a:p>
        </p:txBody>
      </p:sp>
      <p:sp>
        <p:nvSpPr>
          <p:cNvPr id="13" name="Text 9"/>
          <p:cNvSpPr txBox="1"/>
          <p:nvPr/>
        </p:nvSpPr>
        <p:spPr>
          <a:xfrm>
            <a:off x="1333195" y="1904695"/>
            <a:ext cx="1428750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200" spc="-72" kern="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오늘 2시간, 이렇게 갑니다</a:t>
            </a:r>
            <a:endParaRPr lang="en-US" sz="7200" dirty="0"/>
          </a:p>
        </p:txBody>
      </p:sp>
      <p:sp>
        <p:nvSpPr>
          <p:cNvPr id="14" name="Text 10"/>
          <p:cNvSpPr txBox="1"/>
          <p:nvPr/>
        </p:nvSpPr>
        <p:spPr>
          <a:xfrm>
            <a:off x="1619402" y="4095598"/>
            <a:ext cx="3238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0:00 — 0:30</a:t>
            </a:r>
            <a:endParaRPr lang="en-US" sz="1600" dirty="0"/>
          </a:p>
        </p:txBody>
      </p:sp>
      <p:sp>
        <p:nvSpPr>
          <p:cNvPr id="15" name="Text 11"/>
          <p:cNvSpPr txBox="1"/>
          <p:nvPr/>
        </p:nvSpPr>
        <p:spPr>
          <a:xfrm>
            <a:off x="1619402" y="4476902"/>
            <a:ext cx="3238805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HTML</a:t>
            </a:r>
            <a:endParaRPr lang="en-US" sz="4800" dirty="0"/>
          </a:p>
        </p:txBody>
      </p:sp>
      <p:sp>
        <p:nvSpPr>
          <p:cNvPr id="16" name="Text 12"/>
          <p:cNvSpPr txBox="1"/>
          <p:nvPr/>
        </p:nvSpPr>
        <p:spPr>
          <a:xfrm>
            <a:off x="1619402" y="6001207"/>
            <a:ext cx="3238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웹의 </a:t>
            </a:r>
            <a:pPr algn="ctr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뼈대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제목 · 문단 · 이미지 · 링크 </a:t>
            </a:r>
            <a:endParaRPr lang="en-US" sz="1800" dirty="0"/>
          </a:p>
        </p:txBody>
      </p:sp>
      <p:sp>
        <p:nvSpPr>
          <p:cNvPr id="17" name="Text 13"/>
          <p:cNvSpPr txBox="1"/>
          <p:nvPr/>
        </p:nvSpPr>
        <p:spPr>
          <a:xfrm>
            <a:off x="5238598" y="4095598"/>
            <a:ext cx="3238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165" kern="0" dirty="0">
                <a:solidFill>
                  <a:srgbClr val="B8851A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0:30 — 1:00</a:t>
            </a:r>
            <a:endParaRPr lang="en-US" sz="1600" dirty="0"/>
          </a:p>
        </p:txBody>
      </p:sp>
      <p:sp>
        <p:nvSpPr>
          <p:cNvPr id="18" name="Text 14"/>
          <p:cNvSpPr txBox="1"/>
          <p:nvPr/>
        </p:nvSpPr>
        <p:spPr>
          <a:xfrm>
            <a:off x="5238598" y="4476902"/>
            <a:ext cx="3238805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CSS</a:t>
            </a:r>
            <a:endParaRPr lang="en-US" sz="4800" dirty="0"/>
          </a:p>
        </p:txBody>
      </p:sp>
      <p:sp>
        <p:nvSpPr>
          <p:cNvPr id="19" name="Text 15"/>
          <p:cNvSpPr txBox="1"/>
          <p:nvPr/>
        </p:nvSpPr>
        <p:spPr>
          <a:xfrm>
            <a:off x="5238598" y="6001207"/>
            <a:ext cx="3238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페이지 </a:t>
            </a:r>
            <a:pPr algn="ctr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꾸미기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색 · 여백 · 글꼴 · 배치 </a:t>
            </a:r>
            <a:endParaRPr lang="en-US" sz="1800" dirty="0"/>
          </a:p>
        </p:txBody>
      </p:sp>
      <p:sp>
        <p:nvSpPr>
          <p:cNvPr id="20" name="Text 16"/>
          <p:cNvSpPr txBox="1"/>
          <p:nvPr/>
        </p:nvSpPr>
        <p:spPr>
          <a:xfrm>
            <a:off x="8858707" y="4095598"/>
            <a:ext cx="3238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165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1:00 — 1:30</a:t>
            </a:r>
            <a:endParaRPr lang="en-US" sz="1600" dirty="0"/>
          </a:p>
        </p:txBody>
      </p:sp>
      <p:sp>
        <p:nvSpPr>
          <p:cNvPr id="21" name="Text 17"/>
          <p:cNvSpPr txBox="1"/>
          <p:nvPr/>
        </p:nvSpPr>
        <p:spPr>
          <a:xfrm>
            <a:off x="8553298" y="4476902"/>
            <a:ext cx="3848710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JavaScript</a:t>
            </a:r>
            <a:endParaRPr lang="en-US" sz="4800" dirty="0"/>
          </a:p>
        </p:txBody>
      </p:sp>
      <p:sp>
        <p:nvSpPr>
          <p:cNvPr id="22" name="Text 18"/>
          <p:cNvSpPr txBox="1"/>
          <p:nvPr/>
        </p:nvSpPr>
        <p:spPr>
          <a:xfrm>
            <a:off x="8858707" y="6001207"/>
            <a:ext cx="3238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페이지에 </a:t>
            </a:r>
            <a:pPr algn="ctr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움직임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버튼 · 클릭 · 메시지 </a:t>
            </a:r>
            <a:endParaRPr lang="en-US" sz="1800" dirty="0"/>
          </a:p>
        </p:txBody>
      </p:sp>
      <p:sp>
        <p:nvSpPr>
          <p:cNvPr id="23" name="Text 19"/>
          <p:cNvSpPr txBox="1"/>
          <p:nvPr/>
        </p:nvSpPr>
        <p:spPr>
          <a:xfrm>
            <a:off x="12477902" y="4095598"/>
            <a:ext cx="3238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spc="165" kern="0" dirty="0">
                <a:solidFill>
                  <a:srgbClr val="1F233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1:30 — 2:00</a:t>
            </a:r>
            <a:endParaRPr lang="en-US" sz="1600" dirty="0"/>
          </a:p>
        </p:txBody>
      </p:sp>
      <p:sp>
        <p:nvSpPr>
          <p:cNvPr id="24" name="Text 20"/>
          <p:cNvSpPr txBox="1"/>
          <p:nvPr/>
        </p:nvSpPr>
        <p:spPr>
          <a:xfrm>
            <a:off x="12477902" y="4476902"/>
            <a:ext cx="3238805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Deploy</a:t>
            </a:r>
            <a:endParaRPr lang="en-US" sz="4800" dirty="0"/>
          </a:p>
        </p:txBody>
      </p:sp>
      <p:sp>
        <p:nvSpPr>
          <p:cNvPr id="25" name="Text 21"/>
          <p:cNvSpPr txBox="1"/>
          <p:nvPr/>
        </p:nvSpPr>
        <p:spPr>
          <a:xfrm>
            <a:off x="12477902" y="6001207"/>
            <a:ext cx="3238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Cloudflare Pages로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인터넷에 공개</a:t>
            </a:r>
            <a:endParaRPr lang="en-US" sz="1800" dirty="0"/>
          </a:p>
        </p:txBody>
      </p:sp>
      <p:sp>
        <p:nvSpPr>
          <p:cNvPr id="26" name="Text 22"/>
          <p:cNvSpPr txBox="1"/>
          <p:nvPr/>
        </p:nvSpPr>
        <p:spPr>
          <a:xfrm>
            <a:off x="1714500" y="8096098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8F73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🤝 약속</a:t>
            </a:r>
            <a:endParaRPr lang="en-US" sz="3600" dirty="0"/>
          </a:p>
        </p:txBody>
      </p:sp>
      <p:sp>
        <p:nvSpPr>
          <p:cNvPr id="27" name="Text 23"/>
          <p:cNvSpPr txBox="1"/>
          <p:nvPr/>
        </p:nvSpPr>
        <p:spPr>
          <a:xfrm>
            <a:off x="1714500" y="8667598"/>
            <a:ext cx="15251278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막히면 </a:t>
            </a:r>
            <a:pPr algn="l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바로 손!</a:t>
            </a:r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· 옆사람과 화면 비교해보기 · 오타는 누구나 냅니다 · 완벽한 페이지가 아니라 </a:t>
            </a:r>
            <a:pPr algn="l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인터넷에 내 페이지를 띄우는 경험</a:t>
            </a:r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이 목표 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3810305"/>
            <a:ext cx="7429500" cy="5333695"/>
          </a:xfrm>
          <a:prstGeom prst="roundRect">
            <a:avLst>
              <a:gd name="adj" fmla="val 735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715500" y="6858000"/>
            <a:ext cx="2190902" cy="761695"/>
          </a:xfrm>
          <a:prstGeom prst="roundRect">
            <a:avLst>
              <a:gd name="adj" fmla="val 24010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2668098" y="6858000"/>
            <a:ext cx="1904695" cy="761695"/>
          </a:xfrm>
          <a:prstGeom prst="roundRect">
            <a:avLst>
              <a:gd name="adj" fmla="val 24010"/>
            </a:avLst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5335402" y="6858000"/>
            <a:ext cx="1619402" cy="761695"/>
          </a:xfrm>
          <a:prstGeom prst="roundRect">
            <a:avLst>
              <a:gd name="adj" fmla="val 24010"/>
            </a:avLst>
          </a:prstGeom>
          <a:solidFill>
            <a:srgbClr val="F4C24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 txBox="1"/>
          <p:nvPr/>
        </p:nvSpPr>
        <p:spPr>
          <a:xfrm>
            <a:off x="1333195" y="761695"/>
            <a:ext cx="57150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247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04 — 시작 전 단 한 가지</a:t>
            </a:r>
            <a:endParaRPr lang="en-US" sz="1600" dirty="0"/>
          </a:p>
        </p:txBody>
      </p:sp>
      <p:sp>
        <p:nvSpPr>
          <p:cNvPr id="10" name="Text 7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04 / 26</a:t>
            </a:r>
            <a:endParaRPr lang="en-US" sz="1600" dirty="0"/>
          </a:p>
        </p:txBody>
      </p:sp>
      <p:sp>
        <p:nvSpPr>
          <p:cNvPr id="11" name="Text 8"/>
          <p:cNvSpPr txBox="1"/>
          <p:nvPr/>
        </p:nvSpPr>
        <p:spPr>
          <a:xfrm>
            <a:off x="1333195" y="1904695"/>
            <a:ext cx="1562161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200" spc="-72" kern="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웹페이지는 결국 “파일 한 장”</a:t>
            </a:r>
            <a:endParaRPr lang="en-US" sz="7200" dirty="0"/>
          </a:p>
        </p:txBody>
      </p:sp>
      <p:sp>
        <p:nvSpPr>
          <p:cNvPr id="12" name="Text 9"/>
          <p:cNvSpPr txBox="1"/>
          <p:nvPr/>
        </p:nvSpPr>
        <p:spPr>
          <a:xfrm>
            <a:off x="1714500" y="4190695"/>
            <a:ext cx="66678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180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비유로 이해하기</a:t>
            </a:r>
            <a:endParaRPr lang="en-US" sz="1800" dirty="0"/>
          </a:p>
        </p:txBody>
      </p:sp>
      <p:sp>
        <p:nvSpPr>
          <p:cNvPr id="13" name="Text 10"/>
          <p:cNvSpPr txBox="1"/>
          <p:nvPr/>
        </p:nvSpPr>
        <p:spPr>
          <a:xfrm>
            <a:off x="1714500" y="4953305"/>
            <a:ext cx="97566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📄</a:t>
            </a:r>
            <a:endParaRPr lang="en-US" sz="6000" dirty="0"/>
          </a:p>
        </p:txBody>
      </p:sp>
      <p:sp>
        <p:nvSpPr>
          <p:cNvPr id="14" name="Text 11"/>
          <p:cNvSpPr txBox="1"/>
          <p:nvPr/>
        </p:nvSpPr>
        <p:spPr>
          <a:xfrm>
            <a:off x="2762402" y="5048402"/>
            <a:ext cx="57150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HTML</a:t>
            </a:r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= 글이 적힌 종이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제목, 문단, 사진이 적혀 있어요</a:t>
            </a:r>
            <a:endParaRPr lang="en-US" sz="2200" dirty="0"/>
          </a:p>
        </p:txBody>
      </p:sp>
      <p:sp>
        <p:nvSpPr>
          <p:cNvPr id="15" name="Text 12"/>
          <p:cNvSpPr txBox="1"/>
          <p:nvPr/>
        </p:nvSpPr>
        <p:spPr>
          <a:xfrm>
            <a:off x="1714500" y="6381598"/>
            <a:ext cx="975665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🎨</a:t>
            </a:r>
            <a:endParaRPr lang="en-US" sz="6000" dirty="0"/>
          </a:p>
        </p:txBody>
      </p:sp>
      <p:sp>
        <p:nvSpPr>
          <p:cNvPr id="16" name="Text 13"/>
          <p:cNvSpPr txBox="1"/>
          <p:nvPr/>
        </p:nvSpPr>
        <p:spPr>
          <a:xfrm>
            <a:off x="2762402" y="6476695"/>
            <a:ext cx="57150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CSS</a:t>
            </a:r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= 종이를 꾸미는 색연필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색깔, 글꼴, 여백을 정해요</a:t>
            </a:r>
            <a:endParaRPr lang="en-US" sz="2200" dirty="0"/>
          </a:p>
        </p:txBody>
      </p:sp>
      <p:sp>
        <p:nvSpPr>
          <p:cNvPr id="17" name="Text 14"/>
          <p:cNvSpPr txBox="1"/>
          <p:nvPr/>
        </p:nvSpPr>
        <p:spPr>
          <a:xfrm>
            <a:off x="1714500" y="7810805"/>
            <a:ext cx="76261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⚡</a:t>
            </a:r>
            <a:endParaRPr lang="en-US" sz="6000" dirty="0"/>
          </a:p>
        </p:txBody>
      </p:sp>
      <p:sp>
        <p:nvSpPr>
          <p:cNvPr id="18" name="Text 15"/>
          <p:cNvSpPr txBox="1"/>
          <p:nvPr/>
        </p:nvSpPr>
        <p:spPr>
          <a:xfrm>
            <a:off x="2762402" y="7905902"/>
            <a:ext cx="57150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JavaScript</a:t>
            </a:r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= 종이를 움직이게 하는 손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버튼을 누르면 뭔가 일어나요</a:t>
            </a:r>
            <a:endParaRPr lang="en-US" sz="2200" dirty="0"/>
          </a:p>
        </p:txBody>
      </p:sp>
      <p:sp>
        <p:nvSpPr>
          <p:cNvPr id="19" name="Text 16"/>
          <p:cNvSpPr txBox="1"/>
          <p:nvPr/>
        </p:nvSpPr>
        <p:spPr>
          <a:xfrm>
            <a:off x="9715500" y="3810305"/>
            <a:ext cx="7239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진짜 별거 없어요</a:t>
            </a:r>
            <a:endParaRPr lang="en-US" sz="1600" dirty="0"/>
          </a:p>
        </p:txBody>
      </p:sp>
      <p:sp>
        <p:nvSpPr>
          <p:cNvPr id="20" name="Text 17"/>
          <p:cNvSpPr txBox="1"/>
          <p:nvPr/>
        </p:nvSpPr>
        <p:spPr>
          <a:xfrm>
            <a:off x="9715500" y="4286707"/>
            <a:ext cx="723930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크롬이 </a:t>
            </a:r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.html 파일</a:t>
            </a:r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을</a:t>
            </a:r>
            <a:pPr algn="l" indent="0" marL="0">
              <a:buNone/>
            </a:pP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열어 보여주는 게</a:t>
            </a:r>
            <a:pPr algn="l" indent="0" marL="0">
              <a:buNone/>
            </a:pPr>
            <a:endParaRPr lang="en-US" sz="3600" dirty="0"/>
          </a:p>
          <a:p>
            <a:pPr algn="l" indent="0" marL="0">
              <a:buNone/>
            </a:pPr>
            <a:r>
              <a:rPr lang="en-US" sz="36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전부예요. </a:t>
            </a:r>
            <a:endParaRPr lang="en-US" sz="3600" dirty="0"/>
          </a:p>
        </p:txBody>
      </p:sp>
      <p:sp>
        <p:nvSpPr>
          <p:cNvPr id="21" name="Text 18"/>
          <p:cNvSpPr txBox="1"/>
          <p:nvPr/>
        </p:nvSpPr>
        <p:spPr>
          <a:xfrm>
            <a:off x="9715500" y="6858000"/>
            <a:ext cx="2190902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index.html</a:t>
            </a:r>
            <a:endParaRPr lang="en-US" sz="1600" dirty="0"/>
          </a:p>
        </p:txBody>
      </p:sp>
      <p:sp>
        <p:nvSpPr>
          <p:cNvPr id="22" name="Text 19"/>
          <p:cNvSpPr txBox="1"/>
          <p:nvPr/>
        </p:nvSpPr>
        <p:spPr>
          <a:xfrm>
            <a:off x="12001500" y="6858000"/>
            <a:ext cx="57150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→</a:t>
            </a:r>
            <a:endParaRPr lang="en-US" sz="3000" dirty="0"/>
          </a:p>
        </p:txBody>
      </p:sp>
      <p:sp>
        <p:nvSpPr>
          <p:cNvPr id="23" name="Text 20"/>
          <p:cNvSpPr txBox="1"/>
          <p:nvPr/>
        </p:nvSpPr>
        <p:spPr>
          <a:xfrm>
            <a:off x="12668098" y="6858000"/>
            <a:ext cx="190561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5EFE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🌐 크롬</a:t>
            </a:r>
            <a:endParaRPr lang="en-US" sz="1800" dirty="0"/>
          </a:p>
        </p:txBody>
      </p:sp>
      <p:sp>
        <p:nvSpPr>
          <p:cNvPr id="24" name="Text 21"/>
          <p:cNvSpPr txBox="1"/>
          <p:nvPr/>
        </p:nvSpPr>
        <p:spPr>
          <a:xfrm>
            <a:off x="14668805" y="6858000"/>
            <a:ext cx="57150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→</a:t>
            </a:r>
            <a:endParaRPr lang="en-US" sz="3000" dirty="0"/>
          </a:p>
        </p:txBody>
      </p:sp>
      <p:sp>
        <p:nvSpPr>
          <p:cNvPr id="25" name="Text 22"/>
          <p:cNvSpPr txBox="1"/>
          <p:nvPr/>
        </p:nvSpPr>
        <p:spPr>
          <a:xfrm>
            <a:off x="15335402" y="6858000"/>
            <a:ext cx="1619402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👀 화면</a:t>
            </a:r>
            <a:endParaRPr lang="en-US" sz="1800" dirty="0"/>
          </a:p>
        </p:txBody>
      </p:sp>
      <p:sp>
        <p:nvSpPr>
          <p:cNvPr id="26" name="Text 23"/>
          <p:cNvSpPr txBox="1"/>
          <p:nvPr/>
        </p:nvSpPr>
        <p:spPr>
          <a:xfrm>
            <a:off x="9715500" y="8191195"/>
            <a:ext cx="723930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네이버도, 유튜브도, 인스타그램도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똑같이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.html 파일</a:t>
            </a:r>
            <a:pPr algn="l" indent="0" marL="0">
              <a:buNone/>
            </a:pPr>
            <a:r>
              <a:rPr lang="en-US" sz="1900" dirty="0">
                <a:solidFill>
                  <a:srgbClr val="5A5F6E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로 시작했습니다. 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4095598"/>
            <a:ext cx="4953305" cy="4953305"/>
          </a:xfrm>
          <a:prstGeom prst="roundRect">
            <a:avLst>
              <a:gd name="adj" fmla="val 852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667805" y="4095598"/>
            <a:ext cx="4953305" cy="4953305"/>
          </a:xfrm>
          <a:prstGeom prst="roundRect">
            <a:avLst>
              <a:gd name="adj" fmla="val 852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2001500" y="4095598"/>
            <a:ext cx="4953305" cy="4953305"/>
          </a:xfrm>
          <a:prstGeom prst="roundRect">
            <a:avLst>
              <a:gd name="adj" fmla="val 852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333195" y="9525305"/>
            <a:ext cx="15620695" cy="571500"/>
          </a:xfrm>
          <a:prstGeom prst="roundRect">
            <a:avLst>
              <a:gd name="adj" fmla="val 21333"/>
            </a:avLst>
          </a:prstGeom>
          <a:solidFill>
            <a:srgbClr val="FBEFC8"/>
          </a:solidFill>
          <a:ln/>
        </p:spPr>
      </p:sp>
      <p:sp>
        <p:nvSpPr>
          <p:cNvPr id="9" name="Shape 6"/>
          <p:cNvSpPr/>
          <p:nvPr/>
        </p:nvSpPr>
        <p:spPr>
          <a:xfrm>
            <a:off x="1333195" y="9525305"/>
            <a:ext cx="57607" cy="571500"/>
          </a:xfrm>
          <a:prstGeom prst="roundRect">
            <a:avLst>
              <a:gd name="adj" fmla="val 211641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pic>
        <p:nvPicPr>
          <p:cNvPr id="10" name="Image 1" descr="gen-dedup-20ea524b3a0fa525524061f1e0a4835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333195" y="4095598"/>
            <a:ext cx="761695" cy="761695"/>
          </a:xfrm>
          <a:prstGeom prst="rect">
            <a:avLst/>
          </a:prstGeom>
        </p:spPr>
      </p:pic>
      <p:pic>
        <p:nvPicPr>
          <p:cNvPr id="11" name="Image 2" descr="gen-dedup-20ea524b3a0fa525524061f1e0a4835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6667805" y="4095598"/>
            <a:ext cx="761695" cy="761695"/>
          </a:xfrm>
          <a:prstGeom prst="rect">
            <a:avLst/>
          </a:prstGeom>
        </p:spPr>
      </p:pic>
      <p:pic>
        <p:nvPicPr>
          <p:cNvPr id="12" name="Image 3" descr="gen-dedup-6caec793a2f8ca118d8871a11092ae43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12001500" y="4095598"/>
            <a:ext cx="761695" cy="761695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1714500" y="6476695"/>
            <a:ext cx="4190695" cy="571500"/>
          </a:xfrm>
          <a:prstGeom prst="roundRect">
            <a:avLst>
              <a:gd name="adj" fmla="val 32000"/>
            </a:avLst>
          </a:prstGeom>
          <a:solidFill>
            <a:srgbClr val="DCEF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8"/>
          <p:cNvSpPr/>
          <p:nvPr/>
        </p:nvSpPr>
        <p:spPr>
          <a:xfrm>
            <a:off x="7048195" y="6476695"/>
            <a:ext cx="4190695" cy="571500"/>
          </a:xfrm>
          <a:prstGeom prst="roundRect">
            <a:avLst>
              <a:gd name="adj" fmla="val 32000"/>
            </a:avLst>
          </a:prstGeom>
          <a:solidFill>
            <a:srgbClr val="DCEF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12382805" y="6476695"/>
            <a:ext cx="4190695" cy="571500"/>
          </a:xfrm>
          <a:prstGeom prst="roundRect">
            <a:avLst>
              <a:gd name="adj" fmla="val 32000"/>
            </a:avLst>
          </a:prstGeom>
          <a:solidFill>
            <a:srgbClr val="2A2E3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0"/>
          <p:cNvSpPr txBox="1"/>
          <p:nvPr/>
        </p:nvSpPr>
        <p:spPr>
          <a:xfrm>
            <a:off x="1333195" y="761695"/>
            <a:ext cx="57150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247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05 — 환경 준비 · 5분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05 / 26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33195" y="1904695"/>
            <a:ext cx="1562161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200" spc="-72" kern="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코드 에디터 설치하기</a:t>
            </a:r>
            <a:endParaRPr lang="en-US" sz="7200" dirty="0"/>
          </a:p>
        </p:txBody>
      </p:sp>
      <p:sp>
        <p:nvSpPr>
          <p:cNvPr id="19" name="Text 13"/>
          <p:cNvSpPr txBox="1"/>
          <p:nvPr/>
        </p:nvSpPr>
        <p:spPr>
          <a:xfrm>
            <a:off x="1333195" y="3047695"/>
            <a:ext cx="156216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“메모장으로도 되지만, 도와주는 친구가 있으면 훨씬 편해요.”</a:t>
            </a:r>
            <a:endParaRPr lang="en-US" sz="2400" dirty="0"/>
          </a:p>
        </p:txBody>
      </p:sp>
      <p:sp>
        <p:nvSpPr>
          <p:cNvPr id="20" name="Text 14"/>
          <p:cNvSpPr txBox="1"/>
          <p:nvPr/>
        </p:nvSpPr>
        <p:spPr>
          <a:xfrm>
            <a:off x="1333195" y="4095598"/>
            <a:ext cx="76261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3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1</a:t>
            </a:r>
            <a:endParaRPr lang="en-US" sz="3300" dirty="0"/>
          </a:p>
        </p:txBody>
      </p:sp>
      <p:sp>
        <p:nvSpPr>
          <p:cNvPr id="21" name="Text 15"/>
          <p:cNvSpPr txBox="1"/>
          <p:nvPr/>
        </p:nvSpPr>
        <p:spPr>
          <a:xfrm>
            <a:off x="1714500" y="5143500"/>
            <a:ext cx="4191610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크롬 브라우저</a:t>
            </a:r>
            <a:pPr algn="l" indent="0" marL="0">
              <a:buNone/>
            </a:pPr>
            <a:endParaRPr lang="en-US" sz="3100" dirty="0"/>
          </a:p>
          <a:p>
            <a:pPr algn="l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설치 / 확인 </a:t>
            </a:r>
            <a:endParaRPr lang="en-US" sz="3100" dirty="0"/>
          </a:p>
        </p:txBody>
      </p:sp>
      <p:sp>
        <p:nvSpPr>
          <p:cNvPr id="22" name="Text 16"/>
          <p:cNvSpPr txBox="1"/>
          <p:nvPr/>
        </p:nvSpPr>
        <p:spPr>
          <a:xfrm>
            <a:off x="1904695" y="6476695"/>
            <a:ext cx="381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google.com/chrome</a:t>
            </a:r>
            <a:endParaRPr lang="en-US" sz="1600" dirty="0"/>
          </a:p>
        </p:txBody>
      </p:sp>
      <p:sp>
        <p:nvSpPr>
          <p:cNvPr id="23" name="Text 17"/>
          <p:cNvSpPr txBox="1"/>
          <p:nvPr/>
        </p:nvSpPr>
        <p:spPr>
          <a:xfrm>
            <a:off x="1714500" y="7334402"/>
            <a:ext cx="41916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이미 깔려있다면 ✅ 통과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내 페이지를 열어볼 도구예요. </a:t>
            </a:r>
            <a:endParaRPr lang="en-US" sz="1600" dirty="0"/>
          </a:p>
        </p:txBody>
      </p:sp>
      <p:sp>
        <p:nvSpPr>
          <p:cNvPr id="24" name="Text 18"/>
          <p:cNvSpPr txBox="1"/>
          <p:nvPr/>
        </p:nvSpPr>
        <p:spPr>
          <a:xfrm>
            <a:off x="6667805" y="4095598"/>
            <a:ext cx="76261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300" dirty="0">
                <a:solidFill>
                  <a:srgbClr val="F5EFE4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2</a:t>
            </a:r>
            <a:endParaRPr lang="en-US" sz="3300" dirty="0"/>
          </a:p>
        </p:txBody>
      </p:sp>
      <p:sp>
        <p:nvSpPr>
          <p:cNvPr id="25" name="Text 19"/>
          <p:cNvSpPr txBox="1"/>
          <p:nvPr/>
        </p:nvSpPr>
        <p:spPr>
          <a:xfrm>
            <a:off x="7048195" y="5143500"/>
            <a:ext cx="4191610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VS Code</a:t>
            </a:r>
            <a:pPr algn="l" indent="0" marL="0">
              <a:buNone/>
            </a:pPr>
            <a:endParaRPr lang="en-US" sz="3100" dirty="0"/>
          </a:p>
          <a:p>
            <a:pPr algn="l" indent="0" marL="0">
              <a:buNone/>
            </a:pPr>
            <a:r>
              <a:rPr lang="en-US" sz="31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다운로드 </a:t>
            </a:r>
            <a:endParaRPr lang="en-US" sz="3100" dirty="0"/>
          </a:p>
        </p:txBody>
      </p:sp>
      <p:sp>
        <p:nvSpPr>
          <p:cNvPr id="26" name="Text 20"/>
          <p:cNvSpPr txBox="1"/>
          <p:nvPr/>
        </p:nvSpPr>
        <p:spPr>
          <a:xfrm>
            <a:off x="7239305" y="6476695"/>
            <a:ext cx="381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code.visualstudio.com</a:t>
            </a:r>
            <a:endParaRPr lang="en-US" sz="1600" dirty="0"/>
          </a:p>
        </p:txBody>
      </p:sp>
      <p:sp>
        <p:nvSpPr>
          <p:cNvPr id="27" name="Text 21"/>
          <p:cNvSpPr txBox="1"/>
          <p:nvPr/>
        </p:nvSpPr>
        <p:spPr>
          <a:xfrm>
            <a:off x="7048195" y="7334402"/>
            <a:ext cx="41916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파란 다운로드 버튼 클릭 →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“다음 → 다음 → 설치” 끝! </a:t>
            </a:r>
            <a:endParaRPr lang="en-US" sz="1600" dirty="0"/>
          </a:p>
        </p:txBody>
      </p:sp>
      <p:sp>
        <p:nvSpPr>
          <p:cNvPr id="28" name="Text 22"/>
          <p:cNvSpPr txBox="1"/>
          <p:nvPr/>
        </p:nvSpPr>
        <p:spPr>
          <a:xfrm>
            <a:off x="12001500" y="4095598"/>
            <a:ext cx="762610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3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3</a:t>
            </a:r>
            <a:endParaRPr lang="en-US" sz="3300" dirty="0"/>
          </a:p>
        </p:txBody>
      </p:sp>
      <p:sp>
        <p:nvSpPr>
          <p:cNvPr id="29" name="Text 23"/>
          <p:cNvSpPr txBox="1"/>
          <p:nvPr/>
        </p:nvSpPr>
        <p:spPr>
          <a:xfrm>
            <a:off x="12382805" y="5143500"/>
            <a:ext cx="4572000" cy="924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100" dirty="0">
                <a:solidFill>
                  <a:srgbClr val="F5EFE4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바탕화면에</a:t>
            </a:r>
            <a:pPr algn="l" indent="0" marL="0">
              <a:buNone/>
            </a:pPr>
            <a:endParaRPr lang="en-US" sz="3100" dirty="0"/>
          </a:p>
          <a:p>
            <a:pPr algn="l" indent="0" marL="0">
              <a:buNone/>
            </a:pPr>
            <a:r>
              <a:rPr lang="en-US" sz="3100" dirty="0">
                <a:solidFill>
                  <a:srgbClr val="F5EFE4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작업 폴더 만들기 </a:t>
            </a:r>
            <a:endParaRPr lang="en-US" sz="3100" dirty="0"/>
          </a:p>
        </p:txBody>
      </p:sp>
      <p:sp>
        <p:nvSpPr>
          <p:cNvPr id="30" name="Text 24"/>
          <p:cNvSpPr txBox="1"/>
          <p:nvPr/>
        </p:nvSpPr>
        <p:spPr>
          <a:xfrm>
            <a:off x="12573000" y="6476695"/>
            <a:ext cx="381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📁 my-first-page</a:t>
            </a:r>
            <a:endParaRPr lang="en-US" sz="1600" dirty="0"/>
          </a:p>
        </p:txBody>
      </p:sp>
      <p:sp>
        <p:nvSpPr>
          <p:cNvPr id="31" name="Text 25"/>
          <p:cNvSpPr txBox="1"/>
          <p:nvPr/>
        </p:nvSpPr>
        <p:spPr>
          <a:xfrm>
            <a:off x="12382805" y="7334402"/>
            <a:ext cx="41916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이 폴더 안에 오늘 만든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모든 파일이 들어갑니다. </a:t>
            </a:r>
            <a:endParaRPr lang="en-US" sz="1600" dirty="0"/>
          </a:p>
        </p:txBody>
      </p:sp>
      <p:sp>
        <p:nvSpPr>
          <p:cNvPr id="32" name="Text 26"/>
          <p:cNvSpPr txBox="1"/>
          <p:nvPr/>
        </p:nvSpPr>
        <p:spPr>
          <a:xfrm>
            <a:off x="1619402" y="9525305"/>
            <a:ext cx="1524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💡 폴더 이름은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영문 소문자 + 하이픈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으로! 한글/공백은 나중에 GitHub 배포에서 문제될 수 있어요. 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pic>
        <p:nvPicPr>
          <p:cNvPr id="5" name="Image 1" descr="gen-dedup-62bc7af4823aefa9a7beb562aed9b7c5.png">    </p:cNvPr>
          <p:cNvPicPr>
            <a:picLocks noChangeAspect="1"/>
          </p:cNvPicPr>
          <p:nvPr/>
        </p:nvPicPr>
        <p:blipFill>
          <a:blip r:embed="rId2"/>
          <a:srcRect l="-2" r="-2" t="0" b="0"/>
          <a:stretch/>
        </p:blipFill>
        <p:spPr>
          <a:xfrm>
            <a:off x="9144000" y="3429000"/>
            <a:ext cx="7810805" cy="5715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333195" y="9525305"/>
            <a:ext cx="15620695" cy="571500"/>
          </a:xfrm>
          <a:prstGeom prst="roundRect">
            <a:avLst>
              <a:gd name="adj" fmla="val 21333"/>
            </a:avLst>
          </a:prstGeom>
          <a:solidFill>
            <a:srgbClr val="FCE2DC"/>
          </a:solidFill>
          <a:ln/>
        </p:spPr>
      </p:sp>
      <p:sp>
        <p:nvSpPr>
          <p:cNvPr id="7" name="Shape 3"/>
          <p:cNvSpPr/>
          <p:nvPr/>
        </p:nvSpPr>
        <p:spPr>
          <a:xfrm>
            <a:off x="1333195" y="9525305"/>
            <a:ext cx="57607" cy="571500"/>
          </a:xfrm>
          <a:prstGeom prst="roundRect">
            <a:avLst>
              <a:gd name="adj" fmla="val 211641"/>
            </a:avLst>
          </a:prstGeom>
          <a:solidFill>
            <a:srgbClr val="E25A4C"/>
          </a:solidFill>
          <a:ln w="12700">
            <a:solidFill>
              <a:srgbClr val="E25A4C">
                <a:alpha val="0"/>
              </a:srgbClr>
            </a:solidFill>
            <a:prstDash val="solid"/>
          </a:ln>
        </p:spPr>
      </p:sp>
      <p:pic>
        <p:nvPicPr>
          <p:cNvPr id="8" name="Image 2" descr="gen-dedup-0e4faffa2125a8e3aef37b9fafbfb302.png">    </p:cNvPr>
          <p:cNvPicPr>
            <a:picLocks noChangeAspect="1"/>
          </p:cNvPicPr>
          <p:nvPr/>
        </p:nvPicPr>
        <p:blipFill>
          <a:blip r:embed="rId3"/>
          <a:srcRect l="-38" r="-38" t="0" b="0"/>
          <a:stretch/>
        </p:blipFill>
        <p:spPr>
          <a:xfrm>
            <a:off x="9144000" y="3429000"/>
            <a:ext cx="7810805" cy="41879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9334195" y="3600907"/>
            <a:ext cx="95098" cy="95098"/>
          </a:xfrm>
          <a:prstGeom prst="ellipse">
            <a:avLst/>
          </a:prstGeom>
          <a:solidFill>
            <a:srgbClr val="E25A4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9506102" y="3600907"/>
            <a:ext cx="95098" cy="95098"/>
          </a:xfrm>
          <a:prstGeom prst="ellipse">
            <a:avLst/>
          </a:prstGeom>
          <a:solidFill>
            <a:srgbClr val="F4C24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9677095" y="3600907"/>
            <a:ext cx="95098" cy="95098"/>
          </a:xfrm>
          <a:prstGeom prst="ellipse">
            <a:avLst/>
          </a:prstGeom>
          <a:solidFill>
            <a:srgbClr val="1F8F7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7"/>
          <p:cNvSpPr txBox="1"/>
          <p:nvPr/>
        </p:nvSpPr>
        <p:spPr>
          <a:xfrm>
            <a:off x="1333195" y="761695"/>
            <a:ext cx="57150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247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06 — 첫 파일 만들기</a:t>
            </a:r>
            <a:endParaRPr lang="en-US" sz="1600" dirty="0"/>
          </a:p>
        </p:txBody>
      </p:sp>
      <p:sp>
        <p:nvSpPr>
          <p:cNvPr id="13" name="Text 8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06 / 26</a:t>
            </a:r>
            <a:endParaRPr lang="en-US" sz="1600" dirty="0"/>
          </a:p>
        </p:txBody>
      </p:sp>
      <p:sp>
        <p:nvSpPr>
          <p:cNvPr id="14" name="Text 9"/>
          <p:cNvSpPr txBox="1"/>
          <p:nvPr/>
        </p:nvSpPr>
        <p:spPr>
          <a:xfrm>
            <a:off x="1333195" y="1904695"/>
            <a:ext cx="15621610" cy="101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200" spc="-72" kern="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함께해요: index.html 만들기</a:t>
            </a:r>
            <a:endParaRPr lang="en-US" sz="7200" dirty="0"/>
          </a:p>
        </p:txBody>
      </p:sp>
      <p:sp>
        <p:nvSpPr>
          <p:cNvPr id="15" name="Text 10"/>
          <p:cNvSpPr txBox="1"/>
          <p:nvPr/>
        </p:nvSpPr>
        <p:spPr>
          <a:xfrm>
            <a:off x="1333195" y="3429000"/>
            <a:ext cx="7239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따라하기</a:t>
            </a:r>
            <a:endParaRPr lang="en-US" sz="1600" dirty="0"/>
          </a:p>
        </p:txBody>
      </p:sp>
      <p:sp>
        <p:nvSpPr>
          <p:cNvPr id="16" name="Text 11"/>
          <p:cNvSpPr txBox="1"/>
          <p:nvPr/>
        </p:nvSpPr>
        <p:spPr>
          <a:xfrm>
            <a:off x="1333195" y="4000500"/>
            <a:ext cx="7239305" cy="2563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VS Code를 열어요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메뉴 [File] → [Open Folder]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바탕화면의 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선택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왼쪽 패널의 📄 </a:t>
            </a:r>
            <a:pPr algn="l" indent="0" marL="0">
              <a:buNone/>
            </a:pPr>
            <a:r>
              <a:rPr lang="en-US" sz="19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새 파일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아이콘 클릭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파일 이름: </a:t>
            </a:r>
            <a:pPr algn="l" indent="0" marL="0">
              <a:buNone/>
            </a:pPr>
            <a:endParaRPr lang="en-US" sz="1900" dirty="0"/>
          </a:p>
          <a:p>
            <a:pPr algn="l" indent="0" marL="0">
              <a:buNone/>
            </a:pPr>
            <a:r>
              <a:rPr lang="en-US" sz="1900" b="1" dirty="0">
                <a:solidFill>
                  <a:srgbClr val="1F8F7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5.</a:t>
            </a:r>
            <a:pPr algn="l" indent="0" marL="0">
              <a:buNone/>
            </a:pPr>
            <a:r>
              <a:rPr lang="en-US" sz="19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빈 화면에 오른쪽 코드 입력 </a:t>
            </a:r>
            <a:endParaRPr lang="en-US" sz="1900" dirty="0"/>
          </a:p>
        </p:txBody>
      </p:sp>
      <p:sp>
        <p:nvSpPr>
          <p:cNvPr id="17" name="Shape 12"/>
          <p:cNvSpPr/>
          <p:nvPr/>
        </p:nvSpPr>
        <p:spPr>
          <a:xfrm>
            <a:off x="2542032" y="4909414"/>
            <a:ext cx="1943100" cy="333756"/>
          </a:xfrm>
          <a:prstGeom prst="roundRect">
            <a:avLst>
              <a:gd name="adj" fmla="val 62622"/>
            </a:avLst>
          </a:prstGeom>
          <a:solidFill>
            <a:srgbClr val="DCEF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2748686" y="5766206"/>
            <a:ext cx="1524305" cy="333756"/>
          </a:xfrm>
          <a:prstGeom prst="roundRect">
            <a:avLst>
              <a:gd name="adj" fmla="val 62622"/>
            </a:avLst>
          </a:prstGeom>
          <a:solidFill>
            <a:srgbClr val="1F233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4"/>
          <p:cNvSpPr txBox="1"/>
          <p:nvPr/>
        </p:nvSpPr>
        <p:spPr>
          <a:xfrm>
            <a:off x="10001707" y="3534156"/>
            <a:ext cx="5715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index.html</a:t>
            </a:r>
            <a:endParaRPr lang="en-US" sz="1300" dirty="0"/>
          </a:p>
        </p:txBody>
      </p:sp>
      <p:sp>
        <p:nvSpPr>
          <p:cNvPr id="20" name="Text 15"/>
          <p:cNvSpPr txBox="1"/>
          <p:nvPr/>
        </p:nvSpPr>
        <p:spPr>
          <a:xfrm>
            <a:off x="9525305" y="4095598"/>
            <a:ext cx="7239305" cy="3924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&lt;!doctype html&gt;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&lt;html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lang=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"ko"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&lt;head&gt;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&lt;meta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charset=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"utf-8"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&lt;title&gt;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나의 첫 페이지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&lt;/title&gt;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&lt;/head&gt;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&lt;body&gt;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&lt;h1&gt;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안녕하세요!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&lt;/h1&gt;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제 첫 페이지입니다.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&lt;/p&gt;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&lt;/body&gt;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&lt;/html&gt;</a:t>
            </a:r>
            <a:endParaRPr lang="en-US" sz="1600" dirty="0"/>
          </a:p>
        </p:txBody>
      </p:sp>
      <p:sp>
        <p:nvSpPr>
          <p:cNvPr id="21" name="Text 16"/>
          <p:cNvSpPr txBox="1"/>
          <p:nvPr/>
        </p:nvSpPr>
        <p:spPr>
          <a:xfrm>
            <a:off x="1619402" y="9525305"/>
            <a:ext cx="1524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💾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Ctrl + S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(맥은 Cmd + S)로 저장 → 폴더에서 </a:t>
            </a:r>
            <a:pPr algn="l" indent="0" marL="0">
              <a:buNone/>
            </a:pPr>
            <a:r>
              <a:rPr lang="en-US" sz="16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index.html 더블클릭</a:t>
            </a:r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→ 크롬에서 열림! 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333195" y="5715000"/>
            <a:ext cx="7429500" cy="3238805"/>
          </a:xfrm>
          <a:prstGeom prst="roundRect">
            <a:avLst>
              <a:gd name="adj" fmla="val 1993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9334195" y="4190695"/>
            <a:ext cx="7619695" cy="1333195"/>
          </a:xfrm>
          <a:prstGeom prst="roundRect">
            <a:avLst>
              <a:gd name="adj" fmla="val 5879"/>
            </a:avLst>
          </a:prstGeom>
          <a:solidFill>
            <a:srgbClr val="FBF7EE"/>
          </a:solidFill>
          <a:ln/>
        </p:spPr>
      </p:sp>
      <p:sp>
        <p:nvSpPr>
          <p:cNvPr id="7" name="Shape 4"/>
          <p:cNvSpPr/>
          <p:nvPr/>
        </p:nvSpPr>
        <p:spPr>
          <a:xfrm>
            <a:off x="9334195" y="4190695"/>
            <a:ext cx="75895" cy="1333195"/>
          </a:xfrm>
          <a:prstGeom prst="roundRect">
            <a:avLst>
              <a:gd name="adj" fmla="val 103270"/>
            </a:avLst>
          </a:prstGeom>
          <a:solidFill>
            <a:srgbClr val="1F8F73"/>
          </a:solidFill>
          <a:ln w="12700">
            <a:solidFill>
              <a:srgbClr val="1F8F73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334195" y="5715000"/>
            <a:ext cx="7619695" cy="1333195"/>
          </a:xfrm>
          <a:prstGeom prst="roundRect">
            <a:avLst>
              <a:gd name="adj" fmla="val 5879"/>
            </a:avLst>
          </a:prstGeom>
          <a:solidFill>
            <a:srgbClr val="FBF7EE"/>
          </a:solidFill>
          <a:ln/>
        </p:spPr>
      </p:sp>
      <p:sp>
        <p:nvSpPr>
          <p:cNvPr id="9" name="Shape 6"/>
          <p:cNvSpPr/>
          <p:nvPr/>
        </p:nvSpPr>
        <p:spPr>
          <a:xfrm>
            <a:off x="9334195" y="5715000"/>
            <a:ext cx="75895" cy="1333195"/>
          </a:xfrm>
          <a:prstGeom prst="roundRect">
            <a:avLst>
              <a:gd name="adj" fmla="val 103270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9334195" y="7239305"/>
            <a:ext cx="7619695" cy="1333195"/>
          </a:xfrm>
          <a:prstGeom prst="roundRect">
            <a:avLst>
              <a:gd name="adj" fmla="val 5879"/>
            </a:avLst>
          </a:prstGeom>
          <a:solidFill>
            <a:srgbClr val="FBF7EE"/>
          </a:solidFill>
          <a:ln/>
        </p:spPr>
      </p:sp>
      <p:sp>
        <p:nvSpPr>
          <p:cNvPr id="11" name="Shape 8"/>
          <p:cNvSpPr/>
          <p:nvPr/>
        </p:nvSpPr>
        <p:spPr>
          <a:xfrm>
            <a:off x="9334195" y="7239305"/>
            <a:ext cx="75895" cy="1333195"/>
          </a:xfrm>
          <a:prstGeom prst="roundRect">
            <a:avLst>
              <a:gd name="adj" fmla="val 103270"/>
            </a:avLst>
          </a:prstGeom>
          <a:solidFill>
            <a:srgbClr val="E25A4C"/>
          </a:solidFill>
          <a:ln w="12700">
            <a:solidFill>
              <a:srgbClr val="E25A4C">
                <a:alpha val="0"/>
              </a:srgbClr>
            </a:solidFill>
            <a:prstDash val="solid"/>
          </a:ln>
        </p:spPr>
      </p:sp>
      <p:sp>
        <p:nvSpPr>
          <p:cNvPr id="12" name="Text 9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HTML — 웹의 뼈대</a:t>
            </a:r>
            <a:endParaRPr lang="en-US" sz="1600" dirty="0"/>
          </a:p>
        </p:txBody>
      </p:sp>
      <p:sp>
        <p:nvSpPr>
          <p:cNvPr id="13" name="Text 10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07 / 26</a:t>
            </a:r>
            <a:endParaRPr lang="en-US" sz="1600" dirty="0"/>
          </a:p>
        </p:txBody>
      </p:sp>
      <p:sp>
        <p:nvSpPr>
          <p:cNvPr id="14" name="Text 11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spc="-66" kern="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“태그”라는 마법의 괄호</a:t>
            </a:r>
            <a:endParaRPr lang="en-US" sz="6600" dirty="0"/>
          </a:p>
        </p:txBody>
      </p:sp>
      <p:sp>
        <p:nvSpPr>
          <p:cNvPr id="15" name="Text 12"/>
          <p:cNvSpPr txBox="1"/>
          <p:nvPr/>
        </p:nvSpPr>
        <p:spPr>
          <a:xfrm>
            <a:off x="1333195" y="3619195"/>
            <a:ext cx="7429500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HTML은 결국 같은 모양이 반복돼요.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22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여는 태그</a:t>
            </a:r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로 시작해, </a:t>
            </a:r>
            <a:pPr algn="l" indent="0" marL="0">
              <a:buNone/>
            </a:pPr>
            <a:r>
              <a:rPr lang="en-US" sz="2200" b="1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닫는 태그</a:t>
            </a:r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로 끝나죠.</a:t>
            </a:r>
            <a:pPr algn="l" indent="0" marL="0">
              <a:buNone/>
            </a:pPr>
            <a:endParaRPr lang="en-US" sz="2200" dirty="0"/>
          </a:p>
          <a:p>
            <a:pPr algn="l" indent="0" marL="0">
              <a:buNone/>
            </a:pPr>
            <a:r>
              <a:rPr lang="en-US" sz="2200" dirty="0">
                <a:solidFill>
                  <a:srgbClr val="1F2330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그 사이에 들어가는 게 “내용”이에요. </a:t>
            </a:r>
            <a:endParaRPr lang="en-US" sz="2200" dirty="0"/>
          </a:p>
        </p:txBody>
      </p:sp>
      <p:sp>
        <p:nvSpPr>
          <p:cNvPr id="16" name="Text 13"/>
          <p:cNvSpPr txBox="1"/>
          <p:nvPr/>
        </p:nvSpPr>
        <p:spPr>
          <a:xfrm>
            <a:off x="2360066" y="6362395"/>
            <a:ext cx="1648663" cy="905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&lt;h1&gt;</a:t>
            </a:r>
            <a:endParaRPr lang="en-US" sz="5400" dirty="0"/>
          </a:p>
        </p:txBody>
      </p:sp>
      <p:sp>
        <p:nvSpPr>
          <p:cNvPr id="17" name="Text 14"/>
          <p:cNvSpPr txBox="1"/>
          <p:nvPr/>
        </p:nvSpPr>
        <p:spPr>
          <a:xfrm>
            <a:off x="3755441" y="6362395"/>
            <a:ext cx="2176272" cy="905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안녕!</a:t>
            </a:r>
            <a:endParaRPr lang="en-US" sz="5400" dirty="0"/>
          </a:p>
        </p:txBody>
      </p:sp>
      <p:sp>
        <p:nvSpPr>
          <p:cNvPr id="18" name="Text 15"/>
          <p:cNvSpPr txBox="1"/>
          <p:nvPr/>
        </p:nvSpPr>
        <p:spPr>
          <a:xfrm>
            <a:off x="5679338" y="6362395"/>
            <a:ext cx="2067458" cy="905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&lt;/h1&gt;</a:t>
            </a:r>
            <a:endParaRPr lang="en-US" sz="5400" dirty="0"/>
          </a:p>
        </p:txBody>
      </p:sp>
      <p:sp>
        <p:nvSpPr>
          <p:cNvPr id="19" name="Text 16"/>
          <p:cNvSpPr txBox="1"/>
          <p:nvPr/>
        </p:nvSpPr>
        <p:spPr>
          <a:xfrm>
            <a:off x="1524305" y="7524598"/>
            <a:ext cx="22860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25A4C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↑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E25A4C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여는 태그 </a:t>
            </a:r>
            <a:endParaRPr lang="en-US" sz="1800" dirty="0"/>
          </a:p>
        </p:txBody>
      </p:sp>
      <p:sp>
        <p:nvSpPr>
          <p:cNvPr id="20" name="Text 17"/>
          <p:cNvSpPr txBox="1"/>
          <p:nvPr/>
        </p:nvSpPr>
        <p:spPr>
          <a:xfrm>
            <a:off x="3810305" y="7524598"/>
            <a:ext cx="22860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8F73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↑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1F8F73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내용 </a:t>
            </a:r>
            <a:endParaRPr lang="en-US" sz="1800" dirty="0"/>
          </a:p>
        </p:txBody>
      </p:sp>
      <p:sp>
        <p:nvSpPr>
          <p:cNvPr id="21" name="Text 18"/>
          <p:cNvSpPr txBox="1"/>
          <p:nvPr/>
        </p:nvSpPr>
        <p:spPr>
          <a:xfrm>
            <a:off x="6096305" y="7524598"/>
            <a:ext cx="247711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25A4C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 ↑</a:t>
            </a:r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E25A4C"/>
                </a:solidFill>
                <a:latin typeface="var(--font-sans)" pitchFamily="34" charset="0"/>
                <a:ea typeface="var(--font-sans)" pitchFamily="34" charset="-122"/>
                <a:cs typeface="var(--font-sans)" pitchFamily="34" charset="-120"/>
              </a:rPr>
              <a:t>닫는 태그 (/ 주의!) </a:t>
            </a:r>
            <a:endParaRPr lang="en-US" sz="1800" dirty="0"/>
          </a:p>
        </p:txBody>
      </p:sp>
      <p:sp>
        <p:nvSpPr>
          <p:cNvPr id="22" name="Text 19"/>
          <p:cNvSpPr txBox="1"/>
          <p:nvPr/>
        </p:nvSpPr>
        <p:spPr>
          <a:xfrm>
            <a:off x="9334195" y="36191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65" kern="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▍ 기억할 단 3가지</a:t>
            </a:r>
            <a:endParaRPr lang="en-US" sz="1600" dirty="0"/>
          </a:p>
        </p:txBody>
      </p:sp>
      <p:sp>
        <p:nvSpPr>
          <p:cNvPr id="23" name="Text 20"/>
          <p:cNvSpPr txBox="1"/>
          <p:nvPr/>
        </p:nvSpPr>
        <p:spPr>
          <a:xfrm>
            <a:off x="9715500" y="4476902"/>
            <a:ext cx="70491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① 태그는 반드시 </a:t>
            </a:r>
            <a:pPr algn="l" indent="0" marL="0">
              <a:buNone/>
            </a:pPr>
            <a:r>
              <a:rPr lang="en-US" sz="2400" b="1" dirty="0">
                <a:solidFill>
                  <a:srgbClr val="1F8F73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열고 → 닫는다</a:t>
            </a:r>
            <a:endParaRPr lang="en-US" sz="2400" dirty="0"/>
          </a:p>
        </p:txBody>
      </p:sp>
      <p:sp>
        <p:nvSpPr>
          <p:cNvPr id="24" name="Text 21"/>
          <p:cNvSpPr txBox="1"/>
          <p:nvPr/>
        </p:nvSpPr>
        <p:spPr>
          <a:xfrm>
            <a:off x="9715500" y="4953305"/>
            <a:ext cx="704911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&lt;p&gt;안녕&lt;/p&gt; ✅ &lt;p&gt;안녕 ❌</a:t>
            </a:r>
            <a:endParaRPr lang="en-US" sz="1600" dirty="0"/>
          </a:p>
        </p:txBody>
      </p:sp>
      <p:sp>
        <p:nvSpPr>
          <p:cNvPr id="25" name="Text 22"/>
          <p:cNvSpPr txBox="1"/>
          <p:nvPr/>
        </p:nvSpPr>
        <p:spPr>
          <a:xfrm>
            <a:off x="9715500" y="6001207"/>
            <a:ext cx="70491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② 태그 </a:t>
            </a:r>
            <a:pPr algn="l" indent="0" marL="0">
              <a:buNone/>
            </a:pPr>
            <a:r>
              <a:rPr lang="en-US" sz="2400" b="1" dirty="0">
                <a:solidFill>
                  <a:srgbClr val="B8851A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안에 태그</a:t>
            </a:r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를 넣을 수 있다 </a:t>
            </a:r>
            <a:endParaRPr lang="en-US" sz="2400" dirty="0"/>
          </a:p>
        </p:txBody>
      </p:sp>
      <p:sp>
        <p:nvSpPr>
          <p:cNvPr id="26" name="Text 23"/>
          <p:cNvSpPr txBox="1"/>
          <p:nvPr/>
        </p:nvSpPr>
        <p:spPr>
          <a:xfrm>
            <a:off x="9715500" y="6476695"/>
            <a:ext cx="704911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&lt;p&gt;나는 &lt;b&gt;개발자&lt;/b&gt;입니다&lt;/p&gt;</a:t>
            </a:r>
            <a:endParaRPr lang="en-US" sz="1600" dirty="0"/>
          </a:p>
        </p:txBody>
      </p:sp>
      <p:sp>
        <p:nvSpPr>
          <p:cNvPr id="27" name="Text 24"/>
          <p:cNvSpPr txBox="1"/>
          <p:nvPr/>
        </p:nvSpPr>
        <p:spPr>
          <a:xfrm>
            <a:off x="9715500" y="7524598"/>
            <a:ext cx="704911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 ③ </a:t>
            </a:r>
            <a:pPr algn="l" indent="0" marL="0">
              <a:buNone/>
            </a:pPr>
            <a:r>
              <a:rPr lang="en-US" sz="2400" b="1" dirty="0">
                <a:solidFill>
                  <a:srgbClr val="E25A4C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들여쓰기</a:t>
            </a:r>
            <a:pPr algn="l" indent="0" marL="0">
              <a:buNone/>
            </a:pPr>
            <a:r>
              <a:rPr lang="en-US" sz="2400" dirty="0">
                <a:solidFill>
                  <a:srgbClr val="1F2330"/>
                </a:solidFill>
                <a:latin typeface="var(--font-display)" pitchFamily="34" charset="0"/>
                <a:ea typeface="var(--font-display)" pitchFamily="34" charset="-122"/>
                <a:cs typeface="var(--font-display)" pitchFamily="34" charset="-120"/>
              </a:rPr>
              <a:t>로 한눈에 보이게 </a:t>
            </a:r>
            <a:endParaRPr lang="en-US" sz="2400" dirty="0"/>
          </a:p>
        </p:txBody>
      </p:sp>
      <p:sp>
        <p:nvSpPr>
          <p:cNvPr id="28" name="Text 25"/>
          <p:cNvSpPr txBox="1"/>
          <p:nvPr/>
        </p:nvSpPr>
        <p:spPr>
          <a:xfrm>
            <a:off x="9715500" y="8001000"/>
            <a:ext cx="704911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안쪽 태그는 Tab 한 번씩 — 읽기 쉬워요</a:t>
            </a:r>
            <a:endParaRPr lang="en-US" sz="1600" dirty="0"/>
          </a:p>
        </p:txBody>
      </p:sp>
      <p:sp>
        <p:nvSpPr>
          <p:cNvPr id="29" name="Text 26"/>
          <p:cNvSpPr txBox="1"/>
          <p:nvPr/>
        </p:nvSpPr>
        <p:spPr>
          <a:xfrm>
            <a:off x="1333195" y="9525305"/>
            <a:ext cx="15621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─── 외울 필요 X. 만들면서 익숙해집니다.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pic>
        <p:nvPicPr>
          <p:cNvPr id="5" name="Image 1" descr="gen-dedup-0479c805d76a35168c3f56e06de7f479.png">    </p:cNvPr>
          <p:cNvPicPr>
            <a:picLocks noChangeAspect="1"/>
          </p:cNvPicPr>
          <p:nvPr/>
        </p:nvPicPr>
        <p:blipFill>
          <a:blip r:embed="rId2"/>
          <a:srcRect l="0" r="0" t="-1" b="-1"/>
          <a:stretch/>
        </p:blipFill>
        <p:spPr>
          <a:xfrm>
            <a:off x="1333195" y="3429000"/>
            <a:ext cx="15620695" cy="571500"/>
          </a:xfrm>
          <a:prstGeom prst="rect">
            <a:avLst/>
          </a:prstGeom>
        </p:spPr>
      </p:pic>
      <p:pic>
        <p:nvPicPr>
          <p:cNvPr id="6" name="Image 2" descr="gen-dedup-371ea41bf0a29df30c6885ca215a84d5.png">    </p:cNvPr>
          <p:cNvPicPr>
            <a:picLocks noChangeAspect="1"/>
          </p:cNvPicPr>
          <p:nvPr/>
        </p:nvPicPr>
        <p:blipFill>
          <a:blip r:embed="rId3"/>
          <a:srcRect l="-2" r="-2" t="0" b="0"/>
          <a:stretch/>
        </p:blipFill>
        <p:spPr>
          <a:xfrm>
            <a:off x="1333195" y="4000500"/>
            <a:ext cx="15620695" cy="5333695"/>
          </a:xfrm>
          <a:prstGeom prst="rect">
            <a:avLst/>
          </a:prstGeom>
        </p:spPr>
      </p:pic>
      <p:pic>
        <p:nvPicPr>
          <p:cNvPr id="7" name="Image 3" descr="gen-dedup-20d2cc5e2791169e3aa7387593110cf9.png">    </p:cNvPr>
          <p:cNvPicPr>
            <a:picLocks noChangeAspect="1"/>
          </p:cNvPicPr>
          <p:nvPr/>
        </p:nvPicPr>
        <p:blipFill>
          <a:blip r:embed="rId4"/>
          <a:srcRect l="-2083" r="-2083" t="0" b="0"/>
          <a:stretch/>
        </p:blipFill>
        <p:spPr>
          <a:xfrm>
            <a:off x="1333195" y="4762195"/>
            <a:ext cx="15620695" cy="9144"/>
          </a:xfrm>
          <a:prstGeom prst="rect">
            <a:avLst/>
          </a:prstGeom>
        </p:spPr>
      </p:pic>
      <p:pic>
        <p:nvPicPr>
          <p:cNvPr id="8" name="Image 4" descr="gen-dedup-20d2cc5e2791169e3aa7387593110cf9.png">    </p:cNvPr>
          <p:cNvPicPr>
            <a:picLocks noChangeAspect="1"/>
          </p:cNvPicPr>
          <p:nvPr/>
        </p:nvPicPr>
        <p:blipFill>
          <a:blip r:embed="rId5"/>
          <a:srcRect l="-2083" r="-2083" t="0" b="0"/>
          <a:stretch/>
        </p:blipFill>
        <p:spPr>
          <a:xfrm>
            <a:off x="1333195" y="5524805"/>
            <a:ext cx="15620695" cy="9144"/>
          </a:xfrm>
          <a:prstGeom prst="rect">
            <a:avLst/>
          </a:prstGeom>
        </p:spPr>
      </p:pic>
      <p:pic>
        <p:nvPicPr>
          <p:cNvPr id="9" name="Image 5" descr="gen-dedup-20d2cc5e2791169e3aa7387593110cf9.png">    </p:cNvPr>
          <p:cNvPicPr>
            <a:picLocks noChangeAspect="1"/>
          </p:cNvPicPr>
          <p:nvPr/>
        </p:nvPicPr>
        <p:blipFill>
          <a:blip r:embed="rId6"/>
          <a:srcRect l="-2083" r="-2083" t="0" b="0"/>
          <a:stretch/>
        </p:blipFill>
        <p:spPr>
          <a:xfrm>
            <a:off x="1333195" y="6286500"/>
            <a:ext cx="15620695" cy="9144"/>
          </a:xfrm>
          <a:prstGeom prst="rect">
            <a:avLst/>
          </a:prstGeom>
        </p:spPr>
      </p:pic>
      <p:pic>
        <p:nvPicPr>
          <p:cNvPr id="10" name="Image 6" descr="gen-dedup-20d2cc5e2791169e3aa7387593110cf9.png">    </p:cNvPr>
          <p:cNvPicPr>
            <a:picLocks noChangeAspect="1"/>
          </p:cNvPicPr>
          <p:nvPr/>
        </p:nvPicPr>
        <p:blipFill>
          <a:blip r:embed="rId7"/>
          <a:srcRect l="-2083" r="-2083" t="0" b="0"/>
          <a:stretch/>
        </p:blipFill>
        <p:spPr>
          <a:xfrm>
            <a:off x="1333195" y="7048195"/>
            <a:ext cx="15620695" cy="9144"/>
          </a:xfrm>
          <a:prstGeom prst="rect">
            <a:avLst/>
          </a:prstGeom>
        </p:spPr>
      </p:pic>
      <p:pic>
        <p:nvPicPr>
          <p:cNvPr id="11" name="Image 7" descr="gen-dedup-20d2cc5e2791169e3aa7387593110cf9.png">    </p:cNvPr>
          <p:cNvPicPr>
            <a:picLocks noChangeAspect="1"/>
          </p:cNvPicPr>
          <p:nvPr/>
        </p:nvPicPr>
        <p:blipFill>
          <a:blip r:embed="rId8"/>
          <a:srcRect l="-2083" r="-2083" t="0" b="0"/>
          <a:stretch/>
        </p:blipFill>
        <p:spPr>
          <a:xfrm>
            <a:off x="1333195" y="7810805"/>
            <a:ext cx="15620695" cy="9144"/>
          </a:xfrm>
          <a:prstGeom prst="rect">
            <a:avLst/>
          </a:prstGeom>
        </p:spPr>
      </p:pic>
      <p:pic>
        <p:nvPicPr>
          <p:cNvPr id="12" name="Image 8" descr="gen-dedup-20d2cc5e2791169e3aa7387593110cf9.png">    </p:cNvPr>
          <p:cNvPicPr>
            <a:picLocks noChangeAspect="1"/>
          </p:cNvPicPr>
          <p:nvPr/>
        </p:nvPicPr>
        <p:blipFill>
          <a:blip r:embed="rId9"/>
          <a:srcRect l="-2083" r="-2083" t="0" b="0"/>
          <a:stretch/>
        </p:blipFill>
        <p:spPr>
          <a:xfrm>
            <a:off x="1333195" y="8572500"/>
            <a:ext cx="15620695" cy="9144"/>
          </a:xfrm>
          <a:prstGeom prst="rect">
            <a:avLst/>
          </a:prstGeom>
        </p:spPr>
      </p:pic>
      <p:sp>
        <p:nvSpPr>
          <p:cNvPr id="13" name="Text 2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HTML — 자주 쓰는 태그 7개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08 / 26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오늘은 이 7개면 충분해요</a:t>
            </a:r>
            <a:endParaRPr lang="en-US" sz="6600" dirty="0"/>
          </a:p>
        </p:txBody>
      </p:sp>
      <p:sp>
        <p:nvSpPr>
          <p:cNvPr id="16" name="Text 5"/>
          <p:cNvSpPr txBox="1"/>
          <p:nvPr/>
        </p:nvSpPr>
        <p:spPr>
          <a:xfrm>
            <a:off x="1619402" y="3429000"/>
            <a:ext cx="2857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32" kern="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TAG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4572000" y="3429000"/>
            <a:ext cx="3810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32" kern="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이름</a:t>
            </a:r>
            <a:endParaRPr lang="en-US" sz="1600" dirty="0"/>
          </a:p>
        </p:txBody>
      </p:sp>
      <p:sp>
        <p:nvSpPr>
          <p:cNvPr id="18" name="Text 7"/>
          <p:cNvSpPr txBox="1"/>
          <p:nvPr/>
        </p:nvSpPr>
        <p:spPr>
          <a:xfrm>
            <a:off x="8572500" y="3429000"/>
            <a:ext cx="838230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132" kern="0" dirty="0">
                <a:solidFill>
                  <a:srgbClr val="F5EFE4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예시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1619402" y="4190695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&lt;h1&gt;</a:t>
            </a:r>
            <a:endParaRPr lang="en-US" sz="2100" dirty="0"/>
          </a:p>
        </p:txBody>
      </p:sp>
      <p:sp>
        <p:nvSpPr>
          <p:cNvPr id="20" name="Text 9"/>
          <p:cNvSpPr txBox="1"/>
          <p:nvPr/>
        </p:nvSpPr>
        <p:spPr>
          <a:xfrm>
            <a:off x="4572000" y="4229100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큰 제목</a:t>
            </a:r>
            <a:endParaRPr lang="en-US" sz="1800" dirty="0"/>
          </a:p>
        </p:txBody>
      </p:sp>
      <p:sp>
        <p:nvSpPr>
          <p:cNvPr id="21" name="Text 10"/>
          <p:cNvSpPr txBox="1"/>
          <p:nvPr/>
        </p:nvSpPr>
        <p:spPr>
          <a:xfrm>
            <a:off x="8572500" y="4229100"/>
            <a:ext cx="8382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&lt;h1&gt;안녕하세요&lt;/h1&gt;</a:t>
            </a:r>
            <a:endParaRPr lang="en-US" sz="1600" dirty="0"/>
          </a:p>
        </p:txBody>
      </p:sp>
      <p:sp>
        <p:nvSpPr>
          <p:cNvPr id="22" name="Text 11"/>
          <p:cNvSpPr txBox="1"/>
          <p:nvPr/>
        </p:nvSpPr>
        <p:spPr>
          <a:xfrm>
            <a:off x="1619402" y="4953305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</a:t>
            </a:r>
            <a:endParaRPr lang="en-US" sz="2100" dirty="0"/>
          </a:p>
        </p:txBody>
      </p:sp>
      <p:sp>
        <p:nvSpPr>
          <p:cNvPr id="23" name="Text 12"/>
          <p:cNvSpPr txBox="1"/>
          <p:nvPr/>
        </p:nvSpPr>
        <p:spPr>
          <a:xfrm>
            <a:off x="4572000" y="4990795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문단 (paragraph)</a:t>
            </a:r>
            <a:endParaRPr lang="en-US" sz="1800" dirty="0"/>
          </a:p>
        </p:txBody>
      </p:sp>
      <p:sp>
        <p:nvSpPr>
          <p:cNvPr id="24" name="Text 13"/>
          <p:cNvSpPr txBox="1"/>
          <p:nvPr/>
        </p:nvSpPr>
        <p:spPr>
          <a:xfrm>
            <a:off x="8572500" y="4990795"/>
            <a:ext cx="8382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&lt;p&gt;저는 학생이에요&lt;/p&gt;</a:t>
            </a:r>
            <a:endParaRPr lang="en-US" sz="1600" dirty="0"/>
          </a:p>
        </p:txBody>
      </p:sp>
      <p:sp>
        <p:nvSpPr>
          <p:cNvPr id="25" name="Text 14"/>
          <p:cNvSpPr txBox="1"/>
          <p:nvPr/>
        </p:nvSpPr>
        <p:spPr>
          <a:xfrm>
            <a:off x="1619402" y="5715000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&lt;img&gt;</a:t>
            </a:r>
            <a:endParaRPr lang="en-US" sz="2100" dirty="0"/>
          </a:p>
        </p:txBody>
      </p:sp>
      <p:sp>
        <p:nvSpPr>
          <p:cNvPr id="26" name="Text 15"/>
          <p:cNvSpPr txBox="1"/>
          <p:nvPr/>
        </p:nvSpPr>
        <p:spPr>
          <a:xfrm>
            <a:off x="4572000" y="5753405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이미지</a:t>
            </a:r>
            <a:endParaRPr lang="en-US" sz="1800" dirty="0"/>
          </a:p>
        </p:txBody>
      </p:sp>
      <p:sp>
        <p:nvSpPr>
          <p:cNvPr id="27" name="Text 16"/>
          <p:cNvSpPr txBox="1"/>
          <p:nvPr/>
        </p:nvSpPr>
        <p:spPr>
          <a:xfrm>
            <a:off x="8572500" y="5753405"/>
            <a:ext cx="8382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&lt;img src="profile.jpg"&gt;</a:t>
            </a:r>
            <a:endParaRPr lang="en-US" sz="1600" dirty="0"/>
          </a:p>
        </p:txBody>
      </p:sp>
      <p:sp>
        <p:nvSpPr>
          <p:cNvPr id="28" name="Text 17"/>
          <p:cNvSpPr txBox="1"/>
          <p:nvPr/>
        </p:nvSpPr>
        <p:spPr>
          <a:xfrm>
            <a:off x="1619402" y="6476695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&lt;a&gt;</a:t>
            </a:r>
            <a:endParaRPr lang="en-US" sz="2100" dirty="0"/>
          </a:p>
        </p:txBody>
      </p:sp>
      <p:sp>
        <p:nvSpPr>
          <p:cNvPr id="29" name="Text 18"/>
          <p:cNvSpPr txBox="1"/>
          <p:nvPr/>
        </p:nvSpPr>
        <p:spPr>
          <a:xfrm>
            <a:off x="4572000" y="6515100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링크 (anchor)</a:t>
            </a:r>
            <a:endParaRPr lang="en-US" sz="1800" dirty="0"/>
          </a:p>
        </p:txBody>
      </p:sp>
      <p:sp>
        <p:nvSpPr>
          <p:cNvPr id="30" name="Text 19"/>
          <p:cNvSpPr txBox="1"/>
          <p:nvPr/>
        </p:nvSpPr>
        <p:spPr>
          <a:xfrm>
            <a:off x="8572500" y="6515100"/>
            <a:ext cx="8382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&lt;a href="https://..."&gt;블로그&lt;/a&gt;</a:t>
            </a:r>
            <a:endParaRPr lang="en-US" sz="1600" dirty="0"/>
          </a:p>
        </p:txBody>
      </p:sp>
      <p:sp>
        <p:nvSpPr>
          <p:cNvPr id="31" name="Text 20"/>
          <p:cNvSpPr txBox="1"/>
          <p:nvPr/>
        </p:nvSpPr>
        <p:spPr>
          <a:xfrm>
            <a:off x="1619402" y="7239305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&lt;ul&gt; &lt;li&gt;</a:t>
            </a:r>
            <a:endParaRPr lang="en-US" sz="2100" dirty="0"/>
          </a:p>
        </p:txBody>
      </p:sp>
      <p:sp>
        <p:nvSpPr>
          <p:cNvPr id="32" name="Text 21"/>
          <p:cNvSpPr txBox="1"/>
          <p:nvPr/>
        </p:nvSpPr>
        <p:spPr>
          <a:xfrm>
            <a:off x="4572000" y="7276795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목록 / 항목</a:t>
            </a:r>
            <a:endParaRPr lang="en-US" sz="1800" dirty="0"/>
          </a:p>
        </p:txBody>
      </p:sp>
      <p:sp>
        <p:nvSpPr>
          <p:cNvPr id="33" name="Text 22"/>
          <p:cNvSpPr txBox="1"/>
          <p:nvPr/>
        </p:nvSpPr>
        <p:spPr>
          <a:xfrm>
            <a:off x="8572500" y="7276795"/>
            <a:ext cx="8382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&lt;ul&gt;&lt;li&gt;커피&lt;/li&gt;&lt;li&gt;산책&lt;/li&gt;&lt;/ul&gt;</a:t>
            </a:r>
            <a:endParaRPr lang="en-US" sz="1600" dirty="0"/>
          </a:p>
        </p:txBody>
      </p:sp>
      <p:sp>
        <p:nvSpPr>
          <p:cNvPr id="34" name="Text 23"/>
          <p:cNvSpPr txBox="1"/>
          <p:nvPr/>
        </p:nvSpPr>
        <p:spPr>
          <a:xfrm>
            <a:off x="1619402" y="8001000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&lt;button&gt;</a:t>
            </a:r>
            <a:endParaRPr lang="en-US" sz="2100" dirty="0"/>
          </a:p>
        </p:txBody>
      </p:sp>
      <p:sp>
        <p:nvSpPr>
          <p:cNvPr id="35" name="Text 24"/>
          <p:cNvSpPr txBox="1"/>
          <p:nvPr/>
        </p:nvSpPr>
        <p:spPr>
          <a:xfrm>
            <a:off x="4572000" y="8039405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버튼</a:t>
            </a:r>
            <a:endParaRPr lang="en-US" sz="1800" dirty="0"/>
          </a:p>
        </p:txBody>
      </p:sp>
      <p:sp>
        <p:nvSpPr>
          <p:cNvPr id="36" name="Text 25"/>
          <p:cNvSpPr txBox="1"/>
          <p:nvPr/>
        </p:nvSpPr>
        <p:spPr>
          <a:xfrm>
            <a:off x="8572500" y="8039405"/>
            <a:ext cx="8382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&lt;button&gt;인사하기&lt;/button&gt;</a:t>
            </a:r>
            <a:endParaRPr lang="en-US" sz="1600" dirty="0"/>
          </a:p>
        </p:txBody>
      </p:sp>
      <p:sp>
        <p:nvSpPr>
          <p:cNvPr id="37" name="Text 26"/>
          <p:cNvSpPr txBox="1"/>
          <p:nvPr/>
        </p:nvSpPr>
        <p:spPr>
          <a:xfrm>
            <a:off x="1619402" y="8762695"/>
            <a:ext cx="28575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&lt;div&gt;</a:t>
            </a:r>
            <a:endParaRPr lang="en-US" sz="2100" dirty="0"/>
          </a:p>
        </p:txBody>
      </p:sp>
      <p:sp>
        <p:nvSpPr>
          <p:cNvPr id="38" name="Text 27"/>
          <p:cNvSpPr txBox="1"/>
          <p:nvPr/>
        </p:nvSpPr>
        <p:spPr>
          <a:xfrm>
            <a:off x="4572000" y="8801100"/>
            <a:ext cx="3810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상자 (그룹)</a:t>
            </a:r>
            <a:endParaRPr lang="en-US" sz="1800" dirty="0"/>
          </a:p>
        </p:txBody>
      </p:sp>
      <p:sp>
        <p:nvSpPr>
          <p:cNvPr id="39" name="Text 28"/>
          <p:cNvSpPr txBox="1"/>
          <p:nvPr/>
        </p:nvSpPr>
        <p:spPr>
          <a:xfrm>
            <a:off x="8572500" y="8801100"/>
            <a:ext cx="838230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&lt;div&gt; 안에 다른 것들을 모아둠 &lt;/div&gt;</a:t>
            </a:r>
            <a:endParaRPr lang="en-US" sz="1600" dirty="0"/>
          </a:p>
        </p:txBody>
      </p:sp>
      <p:sp>
        <p:nvSpPr>
          <p:cNvPr id="40" name="Text 29"/>
          <p:cNvSpPr txBox="1"/>
          <p:nvPr/>
        </p:nvSpPr>
        <p:spPr>
          <a:xfrm>
            <a:off x="1333195" y="9715500"/>
            <a:ext cx="15621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spc="150" kern="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💡 &lt;img&gt; 처럼 닫는 태그가 없는 친구들도 있어요 (예외)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5EFE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gen-dedup-4f7a930a81d1c51e8fec099c96bfe885.png">    </p:cNvPr>
          <p:cNvPicPr>
            <a:picLocks noChangeAspect="1"/>
          </p:cNvPicPr>
          <p:nvPr/>
        </p:nvPicPr>
        <p:blipFill>
          <a:blip r:embed="rId1"/>
          <a:srcRect l="0" r="0" t="-401" b="-401"/>
          <a:stretch/>
        </p:blipFill>
        <p:spPr>
          <a:xfrm>
            <a:off x="1333195" y="1238098"/>
            <a:ext cx="15620695" cy="19202"/>
          </a:xfrm>
          <a:prstGeom prst="rect">
            <a:avLst/>
          </a:prstGeom>
        </p:spPr>
      </p:pic>
      <p:pic>
        <p:nvPicPr>
          <p:cNvPr id="5" name="Image 1" descr="gen-dedup-18fca72e0162f2c81d29e7dd403b16ac.png">    </p:cNvPr>
          <p:cNvPicPr>
            <a:picLocks noChangeAspect="1"/>
          </p:cNvPicPr>
          <p:nvPr/>
        </p:nvPicPr>
        <p:blipFill>
          <a:blip r:embed="rId2"/>
          <a:srcRect l="-4" r="-4" t="0" b="0"/>
          <a:stretch/>
        </p:blipFill>
        <p:spPr>
          <a:xfrm>
            <a:off x="1333195" y="3524098"/>
            <a:ext cx="8382305" cy="590519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0096805" y="3524098"/>
            <a:ext cx="6858000" cy="5905195"/>
          </a:xfrm>
          <a:prstGeom prst="roundRect">
            <a:avLst>
              <a:gd name="adj" fmla="val 400"/>
            </a:avLst>
          </a:prstGeom>
          <a:solidFill>
            <a:srgbClr val="FBF7EE"/>
          </a:solidFill>
          <a:ln w="38100">
            <a:solidFill>
              <a:srgbClr val="1F2330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1333195" y="9715500"/>
            <a:ext cx="15620695" cy="476402"/>
          </a:xfrm>
          <a:prstGeom prst="roundRect">
            <a:avLst>
              <a:gd name="adj" fmla="val 30710"/>
            </a:avLst>
          </a:prstGeom>
          <a:solidFill>
            <a:srgbClr val="FBEFC8"/>
          </a:solidFill>
          <a:ln/>
        </p:spPr>
      </p:sp>
      <p:sp>
        <p:nvSpPr>
          <p:cNvPr id="8" name="Shape 4"/>
          <p:cNvSpPr/>
          <p:nvPr/>
        </p:nvSpPr>
        <p:spPr>
          <a:xfrm>
            <a:off x="1333195" y="9715500"/>
            <a:ext cx="57607" cy="476402"/>
          </a:xfrm>
          <a:prstGeom prst="roundRect">
            <a:avLst>
              <a:gd name="adj" fmla="val 253969"/>
            </a:avLst>
          </a:prstGeom>
          <a:solidFill>
            <a:srgbClr val="F4C24B"/>
          </a:solidFill>
          <a:ln w="12700">
            <a:solidFill>
              <a:srgbClr val="F4C24B">
                <a:alpha val="0"/>
              </a:srgbClr>
            </a:solidFill>
            <a:prstDash val="solid"/>
          </a:ln>
        </p:spPr>
      </p:sp>
      <p:pic>
        <p:nvPicPr>
          <p:cNvPr id="9" name="Image 2" descr="gen-dedup-65dd4b1ee04675bdca848c1521511b0f.png">    </p:cNvPr>
          <p:cNvPicPr>
            <a:picLocks noChangeAspect="1"/>
          </p:cNvPicPr>
          <p:nvPr/>
        </p:nvPicPr>
        <p:blipFill>
          <a:blip r:embed="rId3"/>
          <a:srcRect l="-38" r="-38" t="0" b="0"/>
          <a:stretch/>
        </p:blipFill>
        <p:spPr>
          <a:xfrm>
            <a:off x="1333195" y="3524098"/>
            <a:ext cx="8382305" cy="418795"/>
          </a:xfrm>
          <a:prstGeom prst="rect">
            <a:avLst/>
          </a:prstGeom>
        </p:spPr>
      </p:pic>
      <p:pic>
        <p:nvPicPr>
          <p:cNvPr id="10" name="Image 3" descr="gen-dedup-93a49056201195d20d25a65b0caa9be6.png">    </p:cNvPr>
          <p:cNvPicPr>
            <a:picLocks noChangeAspect="1"/>
          </p:cNvPicPr>
          <p:nvPr/>
        </p:nvPicPr>
        <p:blipFill>
          <a:blip r:embed="rId4"/>
          <a:srcRect l="-36" r="-36" t="0" b="0"/>
          <a:stretch/>
        </p:blipFill>
        <p:spPr>
          <a:xfrm>
            <a:off x="10096805" y="3524098"/>
            <a:ext cx="6858000" cy="418795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10477195" y="4762195"/>
            <a:ext cx="1333195" cy="1333195"/>
          </a:xfrm>
          <a:prstGeom prst="roundRect">
            <a:avLst>
              <a:gd name="adj" fmla="val 3919"/>
            </a:avLst>
          </a:prstGeom>
          <a:solidFill>
            <a:srgbClr val="D9D1B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1333195" y="761695"/>
            <a:ext cx="7620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247" kern="0" dirty="0">
                <a:solidFill>
                  <a:srgbClr val="1F8F73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● HTML — 실습 · 15분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16192195" y="761695"/>
            <a:ext cx="1143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5A5F6E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09 / 26</a:t>
            </a:r>
            <a:endParaRPr lang="en-US" sz="1600" dirty="0"/>
          </a:p>
        </p:txBody>
      </p:sp>
      <p:sp>
        <p:nvSpPr>
          <p:cNvPr id="14" name="Text 8"/>
          <p:cNvSpPr txBox="1"/>
          <p:nvPr/>
        </p:nvSpPr>
        <p:spPr>
          <a:xfrm>
            <a:off x="1333195" y="1904695"/>
            <a:ext cx="15621610" cy="972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600" dirty="0">
                <a:solidFill>
                  <a:srgbClr val="1F2330"/>
                </a:solidFill>
                <a:latin typeface="Gowun Dodum" pitchFamily="34" charset="0"/>
                <a:ea typeface="Gowun Dodum" pitchFamily="34" charset="-122"/>
                <a:cs typeface="Gowun Dodum" pitchFamily="34" charset="-120"/>
              </a:rPr>
              <a:t>내 정보로 채워보기</a:t>
            </a:r>
            <a:endParaRPr lang="en-US" sz="6600" dirty="0"/>
          </a:p>
        </p:txBody>
      </p:sp>
      <p:sp>
        <p:nvSpPr>
          <p:cNvPr id="15" name="Text 9"/>
          <p:cNvSpPr txBox="1"/>
          <p:nvPr/>
        </p:nvSpPr>
        <p:spPr>
          <a:xfrm>
            <a:off x="1619402" y="3629254"/>
            <a:ext cx="5715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index.html — &lt;body&gt; 안을 이렇게 바꿔보세요</a:t>
            </a:r>
            <a:endParaRPr lang="en-US" sz="1300" dirty="0"/>
          </a:p>
        </p:txBody>
      </p:sp>
      <p:sp>
        <p:nvSpPr>
          <p:cNvPr id="16" name="Text 10"/>
          <p:cNvSpPr txBox="1"/>
          <p:nvPr/>
        </p:nvSpPr>
        <p:spPr>
          <a:xfrm>
            <a:off x="1714500" y="4190695"/>
            <a:ext cx="7810805" cy="4849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&lt;h1&gt;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안녕하세요, 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홍길동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입니다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&lt;/h1&gt;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&lt;img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src=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"profile.jpg"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width=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"200"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&lt;p&gt;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저는 코딩을 배우고 있는 학생이에요.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&lt;/p&gt;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&lt;h2&gt;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좋아하는 것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&lt;/h2&gt;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&lt;ul&gt;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&lt;li&gt;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커피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&lt;/li&gt;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&lt;li&gt;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고양이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&lt;/li&gt;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&lt;li&gt;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여행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&lt;/li&gt;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&lt;/ul&gt;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&lt;a</a:t>
            </a:r>
            <a:pPr algn="l" indent="0" marL="0">
              <a:buNone/>
            </a:pPr>
            <a:r>
              <a:rPr lang="en-US" sz="1600" dirty="0">
                <a:solidFill>
                  <a:srgbClr val="F4C24B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href=</a:t>
            </a:r>
            <a:pPr algn="l" indent="0" marL="0">
              <a:buNone/>
            </a:pPr>
            <a:r>
              <a:rPr lang="en-US" sz="1600" dirty="0">
                <a:solidFill>
                  <a:srgbClr val="DCEFE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"https://github.com"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&gt;</a:t>
            </a:r>
            <a:pPr algn="l" indent="0" marL="0">
              <a:buNone/>
            </a:pPr>
            <a:r>
              <a:rPr lang="en-US" sz="1600" dirty="0">
                <a:solidFill>
                  <a:srgbClr val="F5EFE4"/>
                </a:solidFill>
                <a:latin typeface="var(--font-mono)" pitchFamily="34" charset="0"/>
                <a:ea typeface="var(--font-mono)" pitchFamily="34" charset="-122"/>
                <a:cs typeface="var(--font-mono)" pitchFamily="34" charset="-120"/>
              </a:rPr>
              <a:t>내 깃허브</a:t>
            </a:r>
            <a:pPr algn="l" indent="0" marL="0">
              <a:buNone/>
            </a:pPr>
            <a:r>
              <a:rPr lang="en-US" sz="1600" dirty="0">
                <a:solidFill>
                  <a:srgbClr val="E25A4C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&lt;/a&gt;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10382098" y="3629254"/>
            <a:ext cx="5715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7A8190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👀 크롬에서 새로고침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10477195" y="4190695"/>
            <a:ext cx="60963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안녕하세요, 홍길동입니다</a:t>
            </a:r>
            <a:endParaRPr lang="en-US" sz="2700" dirty="0"/>
          </a:p>
        </p:txBody>
      </p:sp>
      <p:sp>
        <p:nvSpPr>
          <p:cNvPr id="19" name="Text 13"/>
          <p:cNvSpPr txBox="1"/>
          <p:nvPr/>
        </p:nvSpPr>
        <p:spPr>
          <a:xfrm>
            <a:off x="10477195" y="4762195"/>
            <a:ext cx="1334110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5A5F6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🖼️</a:t>
            </a:r>
            <a:endParaRPr lang="en-US" sz="3000" dirty="0"/>
          </a:p>
        </p:txBody>
      </p:sp>
      <p:sp>
        <p:nvSpPr>
          <p:cNvPr id="20" name="Text 14"/>
          <p:cNvSpPr txBox="1"/>
          <p:nvPr/>
        </p:nvSpPr>
        <p:spPr>
          <a:xfrm>
            <a:off x="10477195" y="6286500"/>
            <a:ext cx="60963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저는 코딩을 배우고 있는 학생이에요.</a:t>
            </a:r>
            <a:endParaRPr lang="en-US" sz="1600" dirty="0"/>
          </a:p>
        </p:txBody>
      </p:sp>
      <p:sp>
        <p:nvSpPr>
          <p:cNvPr id="21" name="Text 15"/>
          <p:cNvSpPr txBox="1"/>
          <p:nvPr/>
        </p:nvSpPr>
        <p:spPr>
          <a:xfrm>
            <a:off x="10477195" y="6762902"/>
            <a:ext cx="60963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좋아하는 것</a:t>
            </a:r>
            <a:endParaRPr lang="en-US" sz="2100" dirty="0"/>
          </a:p>
        </p:txBody>
      </p:sp>
      <p:sp>
        <p:nvSpPr>
          <p:cNvPr id="22" name="Text 16"/>
          <p:cNvSpPr txBox="1"/>
          <p:nvPr/>
        </p:nvSpPr>
        <p:spPr>
          <a:xfrm>
            <a:off x="10858500" y="7239305"/>
            <a:ext cx="5715000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• 커피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• 고양이</a:t>
            </a:r>
            <a:pPr algn="l" indent="0" marL="0">
              <a:buNone/>
            </a:pP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• 여행 </a:t>
            </a:r>
            <a:endParaRPr lang="en-US" sz="1600" dirty="0"/>
          </a:p>
        </p:txBody>
      </p:sp>
      <p:sp>
        <p:nvSpPr>
          <p:cNvPr id="23" name="Text 17"/>
          <p:cNvSpPr txBox="1"/>
          <p:nvPr/>
        </p:nvSpPr>
        <p:spPr>
          <a:xfrm>
            <a:off x="10477195" y="8762695"/>
            <a:ext cx="571500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EE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내 깃허브</a:t>
            </a:r>
            <a:endParaRPr lang="en-US" sz="1600" dirty="0"/>
          </a:p>
        </p:txBody>
      </p:sp>
      <p:sp>
        <p:nvSpPr>
          <p:cNvPr id="24" name="Text 18"/>
          <p:cNvSpPr txBox="1"/>
          <p:nvPr/>
        </p:nvSpPr>
        <p:spPr>
          <a:xfrm>
            <a:off x="1619402" y="9715500"/>
            <a:ext cx="152403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1F233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💡 이미지가 X로 나오면 정상! 폴더에 profile.jpg가 없어서 그래요 — CSS 끝나고 채울 거예요.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Visual Extract to PPTX Converter</cp:lastModifiedBy>
  <cp:revision>1</cp:revision>
  <dcterms:created xsi:type="dcterms:W3CDTF">2026-06-08T00:23:39Z</dcterms:created>
  <dcterms:modified xsi:type="dcterms:W3CDTF">2026-06-08T00:23:39Z</dcterms:modified>
</cp:coreProperties>
</file>